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 id="2147483852" r:id="rId2"/>
  </p:sldMasterIdLst>
  <p:notesMasterIdLst>
    <p:notesMasterId r:id="rId10"/>
  </p:notesMasterIdLst>
  <p:handoutMasterIdLst>
    <p:handoutMasterId r:id="rId11"/>
  </p:handoutMasterIdLst>
  <p:sldIdLst>
    <p:sldId id="256" r:id="rId3"/>
    <p:sldId id="257" r:id="rId4"/>
    <p:sldId id="258" r:id="rId5"/>
    <p:sldId id="259" r:id="rId6"/>
    <p:sldId id="260" r:id="rId7"/>
    <p:sldId id="261" r:id="rId8"/>
    <p:sldId id="262" r:id="rId9"/>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than Gregory Rule" initials="EGR" lastIdx="1" clrIdx="0">
    <p:extLst/>
  </p:cmAuthor>
  <p:cmAuthor id="2" name="Ethan Gregory Rule" initials="EGR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A0C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0146"/>
  </p:normalViewPr>
  <p:slideViewPr>
    <p:cSldViewPr snapToGrid="0" snapToObjects="1">
      <p:cViewPr varScale="1">
        <p:scale>
          <a:sx n="92" d="100"/>
          <a:sy n="92" d="100"/>
        </p:scale>
        <p:origin x="108" y="5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89CD1B57-66AC-DF45-9393-A2AC089C29A6}" type="datetimeFigureOut">
              <a:rPr lang="en-US" smtClean="0"/>
              <a:t>10/4/2019</a:t>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F19D3FD0-2475-364A-A8AC-A4A2A3FA5EF6}" type="slidenum">
              <a:rPr lang="en-US" smtClean="0"/>
              <a:t>‹#›</a:t>
            </a:fld>
            <a:endParaRPr lang="en-US"/>
          </a:p>
        </p:txBody>
      </p:sp>
    </p:spTree>
    <p:extLst>
      <p:ext uri="{BB962C8B-B14F-4D97-AF65-F5344CB8AC3E}">
        <p14:creationId xmlns:p14="http://schemas.microsoft.com/office/powerpoint/2010/main" val="88869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CCF79416-BF1A-274C-96E6-B2C47109BF67}" type="datetimeFigureOut">
              <a:rPr lang="en-US" smtClean="0"/>
              <a:t>10/4/2019</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E80CC9AC-6B26-E849-B969-C05497804395}" type="slidenum">
              <a:rPr lang="en-US" smtClean="0"/>
              <a:t>‹#›</a:t>
            </a:fld>
            <a:endParaRPr lang="en-US"/>
          </a:p>
        </p:txBody>
      </p:sp>
    </p:spTree>
    <p:extLst>
      <p:ext uri="{BB962C8B-B14F-4D97-AF65-F5344CB8AC3E}">
        <p14:creationId xmlns:p14="http://schemas.microsoft.com/office/powerpoint/2010/main" val="1972080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CC9AC-6B26-E849-B969-C05497804395}" type="slidenum">
              <a:rPr lang="en-US" smtClean="0"/>
              <a:t>1</a:t>
            </a:fld>
            <a:endParaRPr lang="en-US"/>
          </a:p>
        </p:txBody>
      </p:sp>
    </p:spTree>
    <p:extLst>
      <p:ext uri="{BB962C8B-B14F-4D97-AF65-F5344CB8AC3E}">
        <p14:creationId xmlns:p14="http://schemas.microsoft.com/office/powerpoint/2010/main" val="602675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27905"/>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262465"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THE UNIVERSITY OF NEW MEXICO</a:t>
            </a:r>
            <a:endParaRPr lang="en-US" dirty="0"/>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
        <p:nvSpPr>
          <p:cNvPr id="9" name="Rectangle 8"/>
          <p:cNvSpPr/>
          <p:nvPr userDrawn="1"/>
        </p:nvSpPr>
        <p:spPr>
          <a:xfrm>
            <a:off x="1" y="5984749"/>
            <a:ext cx="9141618" cy="105155"/>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smtClean="0"/>
              <a:t>THE UNIVERSITY OF NEW MEXICO</a:t>
            </a:r>
            <a:endParaRPr lang="en-US" dirty="0"/>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262465"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smtClean="0"/>
              <a:t>THE UNIVERSITY OF NEW MEXICO</a:t>
            </a:r>
            <a:endParaRPr lang="en-US" dirty="0"/>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76914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62465"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smtClean="0"/>
              <a:t>THE UNIVERSITY OF NEW MEXICO</a:t>
            </a:r>
            <a:endParaRPr lang="en-US" dirty="0"/>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732658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p:txBody>
          <a:bodyPr/>
          <a:lstStyle/>
          <a:p>
            <a:r>
              <a:rPr lang="en-US" smtClean="0"/>
              <a:t>THE UNIVERSITY OF NEW MEXICO</a:t>
            </a:r>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035067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hasCustomPrompt="1"/>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endParaRPr lang="en-US" dirty="0"/>
          </a:p>
        </p:txBody>
      </p:sp>
      <p:sp>
        <p:nvSpPr>
          <p:cNvPr id="11" name="Footer Placeholder 10"/>
          <p:cNvSpPr>
            <a:spLocks noGrp="1"/>
          </p:cNvSpPr>
          <p:nvPr>
            <p:ph type="ftr" sz="quarter" idx="11"/>
          </p:nvPr>
        </p:nvSpPr>
        <p:spPr/>
        <p:txBody>
          <a:bodyPr/>
          <a:lstStyle/>
          <a:p>
            <a:r>
              <a:rPr lang="en-US" smtClean="0"/>
              <a:t>THE UNIVERSITY OF NEW MEXICO</a:t>
            </a:r>
            <a:endParaRPr lang="en-US" dirty="0"/>
          </a:p>
        </p:txBody>
      </p:sp>
      <p:sp>
        <p:nvSpPr>
          <p:cNvPr id="12" name="Slide Number Placeholder 11"/>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377184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hasCustomPrompt="1"/>
          </p:nvPr>
        </p:nvSpPr>
        <p:spPr/>
        <p:txBody>
          <a:bodyPr/>
          <a:lstStyle/>
          <a:p>
            <a:r>
              <a:rPr lang="en-US" dirty="0" smtClean="0"/>
              <a:t>CLICK TO EDIT MASTER TITLE STYLE</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endParaRPr lang="en-US" dirty="0"/>
          </a:p>
        </p:txBody>
      </p:sp>
      <p:sp>
        <p:nvSpPr>
          <p:cNvPr id="7" name="Footer Placeholder 6"/>
          <p:cNvSpPr>
            <a:spLocks noGrp="1"/>
          </p:cNvSpPr>
          <p:nvPr>
            <p:ph type="ftr" sz="quarter" idx="11"/>
          </p:nvPr>
        </p:nvSpPr>
        <p:spPr/>
        <p:txBody>
          <a:bodyPr/>
          <a:lstStyle/>
          <a:p>
            <a:r>
              <a:rPr lang="en-US" smtClean="0"/>
              <a:t>THE UNIVERSITY OF NEW MEXICO</a:t>
            </a:r>
            <a:endParaRPr lang="en-US" dirty="0"/>
          </a:p>
        </p:txBody>
      </p:sp>
      <p:sp>
        <p:nvSpPr>
          <p:cNvPr id="8" name="Slide Number Placeholder 7"/>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330477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262465"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smtClean="0"/>
              <a:t>THE UNIVERSITY OF NEW MEXICO</a:t>
            </a:r>
            <a:endParaRPr lang="en-US" dirty="0"/>
          </a:p>
        </p:txBody>
      </p:sp>
      <p:sp>
        <p:nvSpPr>
          <p:cNvPr id="7" name="Slide Number Placeholder 6"/>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064619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6032" y="1143000"/>
            <a:ext cx="2834640" cy="2377440"/>
          </a:xfrm>
        </p:spPr>
        <p:txBody>
          <a:bodyPr anchor="b">
            <a:normAutofit/>
          </a:bodyPr>
          <a:lstStyle>
            <a:lvl1pPr>
              <a:defRPr sz="3200" b="1" i="0" spc="300" baseline="0">
                <a:latin typeface="Gotham" charset="0"/>
                <a:ea typeface="Gotham" charset="0"/>
                <a:cs typeface="Gotham"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p:txBody>
          <a:bodyPr/>
          <a:lstStyle/>
          <a:p>
            <a:r>
              <a:rPr lang="en-US" smtClean="0"/>
              <a:t>THE UNIVERSITY OF NEW MEXICO</a:t>
            </a:r>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39456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6032" y="1143000"/>
            <a:ext cx="2834640" cy="2377440"/>
          </a:xfrm>
        </p:spPr>
        <p:txBody>
          <a:bodyPr anchor="b">
            <a:normAutofit/>
          </a:bodyPr>
          <a:lstStyle>
            <a:lvl1pPr>
              <a:defRPr sz="3200" b="1" i="0">
                <a:latin typeface="Gotham" charset="0"/>
                <a:ea typeface="Gotham" charset="0"/>
                <a:cs typeface="Gotham" charset="0"/>
              </a:defRPr>
            </a:lvl1pPr>
          </a:lstStyle>
          <a:p>
            <a:r>
              <a:rPr lang="en-US" dirty="0"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smtClean="0"/>
              <a:t>THE UNIVERSITY OF NEW MEXICO</a:t>
            </a:r>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9291489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smtClean="0"/>
              <a:t>THE UNIVERSITY OF NEW MEXICO</a:t>
            </a:r>
            <a:endParaRPr lang="en-US" dirty="0"/>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680749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262465"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smtClean="0"/>
              <a:t>THE UNIVERSITY OF NEW MEXICO</a:t>
            </a:r>
            <a:endParaRPr lang="en-US" dirty="0"/>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262465"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smtClean="0"/>
              <a:t>THE UNIVERSITY OF NEW MEXICO</a:t>
            </a:r>
            <a:endParaRPr lang="en-US" dirty="0"/>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p:txBody>
          <a:bodyPr/>
          <a:lstStyle/>
          <a:p>
            <a:r>
              <a:rPr lang="en-US" smtClean="0"/>
              <a:t>THE UNIVERSITY OF NEW MEXICO</a:t>
            </a:r>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endParaRPr lang="en-US" dirty="0"/>
          </a:p>
        </p:txBody>
      </p:sp>
      <p:sp>
        <p:nvSpPr>
          <p:cNvPr id="11" name="Footer Placeholder 10"/>
          <p:cNvSpPr>
            <a:spLocks noGrp="1"/>
          </p:cNvSpPr>
          <p:nvPr>
            <p:ph type="ftr" sz="quarter" idx="11"/>
          </p:nvPr>
        </p:nvSpPr>
        <p:spPr/>
        <p:txBody>
          <a:bodyPr/>
          <a:lstStyle/>
          <a:p>
            <a:r>
              <a:rPr lang="en-US" smtClean="0"/>
              <a:t>THE UNIVERSITY OF NEW MEXICO</a:t>
            </a:r>
            <a:endParaRPr lang="en-US" dirty="0"/>
          </a:p>
        </p:txBody>
      </p:sp>
      <p:sp>
        <p:nvSpPr>
          <p:cNvPr id="12" name="Slide Number Placeholder 11"/>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endParaRPr lang="en-US" dirty="0"/>
          </a:p>
        </p:txBody>
      </p:sp>
      <p:sp>
        <p:nvSpPr>
          <p:cNvPr id="7" name="Footer Placeholder 6"/>
          <p:cNvSpPr>
            <a:spLocks noGrp="1"/>
          </p:cNvSpPr>
          <p:nvPr>
            <p:ph type="ftr" sz="quarter" idx="11"/>
          </p:nvPr>
        </p:nvSpPr>
        <p:spPr/>
        <p:txBody>
          <a:bodyPr/>
          <a:lstStyle/>
          <a:p>
            <a:r>
              <a:rPr lang="en-US" smtClean="0"/>
              <a:t>THE UNIVERSITY OF NEW MEXICO</a:t>
            </a:r>
            <a:endParaRPr lang="en-US" dirty="0"/>
          </a:p>
        </p:txBody>
      </p:sp>
      <p:sp>
        <p:nvSpPr>
          <p:cNvPr id="8" name="Slide Number Placeholder 7"/>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262465"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smtClean="0"/>
              <a:t>THE UNIVERSITY OF NEW MEXICO</a:t>
            </a:r>
            <a:endParaRPr lang="en-US" dirty="0"/>
          </a:p>
        </p:txBody>
      </p:sp>
      <p:sp>
        <p:nvSpPr>
          <p:cNvPr id="7" name="Slide Number Placeholder 6"/>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p:txBody>
          <a:bodyPr/>
          <a:lstStyle/>
          <a:p>
            <a:r>
              <a:rPr lang="en-US" smtClean="0"/>
              <a:t>THE UNIVERSITY OF NEW MEXICO</a:t>
            </a:r>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smtClean="0"/>
              <a:t>THE UNIVERSITY OF NEW MEXICO</a:t>
            </a:r>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40242" y="6356350"/>
            <a:ext cx="5911517" cy="365125"/>
          </a:xfrm>
          <a:prstGeom prst="rect">
            <a:avLst/>
          </a:prstGeom>
        </p:spPr>
        <p:txBody>
          <a:bodyPr vert="horz" lIns="91440" tIns="45720" rIns="91440" bIns="45720" rtlCol="0" anchor="ctr"/>
          <a:lstStyle>
            <a:lvl1pPr algn="ctr">
              <a:defRPr sz="1000" b="0" i="0" spc="600">
                <a:solidFill>
                  <a:schemeClr val="tx1">
                    <a:lumMod val="50000"/>
                    <a:lumOff val="50000"/>
                  </a:schemeClr>
                </a:solidFill>
                <a:latin typeface="Gotham Book" charset="0"/>
                <a:ea typeface="Gotham Book" charset="0"/>
                <a:cs typeface="Gotham Book" charset="0"/>
              </a:defRPr>
            </a:lvl1pPr>
          </a:lstStyle>
          <a:p>
            <a:r>
              <a:rPr lang="en-US" dirty="0" smtClean="0"/>
              <a:t>THE UNIVERSITY OF NEW MEXICO</a:t>
            </a:r>
            <a:endParaRPr lang="en-US" dirty="0"/>
          </a:p>
        </p:txBody>
      </p:sp>
      <p:sp>
        <p:nvSpPr>
          <p:cNvPr id="8" name="Rectangle 7"/>
          <p:cNvSpPr/>
          <p:nvPr userDrawn="1"/>
        </p:nvSpPr>
        <p:spPr>
          <a:xfrm>
            <a:off x="1" y="5984749"/>
            <a:ext cx="3443591" cy="105155"/>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Lst>
  <p:hf sldNum="0" hdr="0" dt="0"/>
  <p:txStyles>
    <p:titleStyle>
      <a:lvl1pPr algn="l" defTabSz="914400" rtl="0" eaLnBrk="1" latinLnBrk="0" hangingPunct="1">
        <a:lnSpc>
          <a:spcPct val="90000"/>
        </a:lnSpc>
        <a:spcBef>
          <a:spcPct val="0"/>
        </a:spcBef>
        <a:buNone/>
        <a:defRPr sz="3600" kern="1200" spc="-60" baseline="0">
          <a:solidFill>
            <a:srgbClr val="FFFFFF"/>
          </a:solidFill>
          <a:latin typeface="Gotham Book" charset="0"/>
          <a:ea typeface="Gotham Book" charset="0"/>
          <a:cs typeface="Gotham Book" charset="0"/>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Gotham Book" charset="0"/>
          <a:ea typeface="Gotham Book" charset="0"/>
          <a:cs typeface="Gotham Book" charset="0"/>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Gotham Book" charset="0"/>
          <a:ea typeface="Gotham Book" charset="0"/>
          <a:cs typeface="Gotham Book" charset="0"/>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Gotham Book" charset="0"/>
          <a:ea typeface="Gotham Book" charset="0"/>
          <a:cs typeface="Gotham Book" charset="0"/>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40242" y="6356350"/>
            <a:ext cx="5911517" cy="365125"/>
          </a:xfrm>
          <a:prstGeom prst="rect">
            <a:avLst/>
          </a:prstGeom>
        </p:spPr>
        <p:txBody>
          <a:bodyPr vert="horz" lIns="91440" tIns="45720" rIns="91440" bIns="45720" rtlCol="0" anchor="ctr"/>
          <a:lstStyle>
            <a:lvl1pPr algn="ctr">
              <a:defRPr sz="1000" b="0" i="0" spc="600">
                <a:solidFill>
                  <a:schemeClr val="tx1">
                    <a:lumMod val="50000"/>
                    <a:lumOff val="50000"/>
                  </a:schemeClr>
                </a:solidFill>
                <a:latin typeface="Gotham Book" charset="0"/>
                <a:ea typeface="Gotham Book" charset="0"/>
                <a:cs typeface="Gotham Book" charset="0"/>
              </a:defRPr>
            </a:lvl1pPr>
          </a:lstStyle>
          <a:p>
            <a:r>
              <a:rPr lang="en-US" dirty="0" smtClean="0"/>
              <a:t>THE UNIVERSITY OF NEW MEXICO</a:t>
            </a:r>
            <a:endParaRPr lang="en-US" dirty="0"/>
          </a:p>
        </p:txBody>
      </p:sp>
    </p:spTree>
    <p:extLst>
      <p:ext uri="{BB962C8B-B14F-4D97-AF65-F5344CB8AC3E}">
        <p14:creationId xmlns:p14="http://schemas.microsoft.com/office/powerpoint/2010/main" val="11529915"/>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Lst>
  <p:hf sldNum="0" hdr="0" dt="0"/>
  <p:txStyles>
    <p:titleStyle>
      <a:lvl1pPr algn="l" defTabSz="914400" rtl="0" eaLnBrk="1" latinLnBrk="0" hangingPunct="1">
        <a:lnSpc>
          <a:spcPct val="90000"/>
        </a:lnSpc>
        <a:spcBef>
          <a:spcPct val="0"/>
        </a:spcBef>
        <a:buNone/>
        <a:defRPr sz="3600" b="1" i="0" kern="1200" spc="300" baseline="0">
          <a:solidFill>
            <a:sysClr val="windowText" lastClr="000000"/>
          </a:solidFill>
          <a:latin typeface="Gotham" charset="0"/>
          <a:ea typeface="Gotham" charset="0"/>
          <a:cs typeface="Gotham" charset="0"/>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Gotham Book" charset="0"/>
          <a:ea typeface="Gotham Book" charset="0"/>
          <a:cs typeface="Gotham Book" charset="0"/>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Gotham Book" charset="0"/>
          <a:ea typeface="Gotham Book" charset="0"/>
          <a:cs typeface="Gotham Book" charset="0"/>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Gotham Book" charset="0"/>
          <a:ea typeface="Gotham Book" charset="0"/>
          <a:cs typeface="Gotham Book" charset="0"/>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919428"/>
            <a:ext cx="7315200" cy="3255264"/>
          </a:xfrm>
        </p:spPr>
        <p:txBody>
          <a:bodyPr>
            <a:normAutofit/>
          </a:bodyPr>
          <a:lstStyle/>
          <a:p>
            <a:pPr algn="ctr"/>
            <a:r>
              <a:rPr lang="en-US" sz="6000" b="1" spc="300" dirty="0" smtClean="0">
                <a:latin typeface="Gotham" charset="0"/>
                <a:ea typeface="Gotham" charset="0"/>
                <a:cs typeface="Gotham" charset="0"/>
              </a:rPr>
              <a:t>Recruitment vs Relocation Expense</a:t>
            </a:r>
            <a:endParaRPr lang="en-US" sz="6000" b="1" spc="300" dirty="0">
              <a:latin typeface="Gotham" charset="0"/>
              <a:ea typeface="Gotham" charset="0"/>
              <a:cs typeface="Gotham" charset="0"/>
            </a:endParaRPr>
          </a:p>
        </p:txBody>
      </p:sp>
      <p:sp>
        <p:nvSpPr>
          <p:cNvPr id="3" name="Subtitle 2"/>
          <p:cNvSpPr>
            <a:spLocks noGrp="1"/>
          </p:cNvSpPr>
          <p:nvPr>
            <p:ph type="subTitle" idx="1"/>
          </p:nvPr>
        </p:nvSpPr>
        <p:spPr>
          <a:xfrm>
            <a:off x="1100015" y="4670246"/>
            <a:ext cx="7315200" cy="1136194"/>
          </a:xfrm>
        </p:spPr>
        <p:txBody>
          <a:bodyPr>
            <a:normAutofit fontScale="92500" lnSpcReduction="10000"/>
          </a:bodyPr>
          <a:lstStyle/>
          <a:p>
            <a:r>
              <a:rPr lang="en-US" dirty="0" smtClean="0"/>
              <a:t>John Brandt, Interim Associate Controller</a:t>
            </a:r>
          </a:p>
          <a:p>
            <a:r>
              <a:rPr lang="en-US" dirty="0" smtClean="0"/>
              <a:t>HSC Unrestricted </a:t>
            </a:r>
            <a:r>
              <a:rPr lang="en-US" dirty="0" smtClean="0"/>
              <a:t>Accounting</a:t>
            </a:r>
            <a:endParaRPr lang="en-US" dirty="0" smtClean="0"/>
          </a:p>
          <a:p>
            <a:r>
              <a:rPr lang="en-US" dirty="0" smtClean="0"/>
              <a:t>October 4, </a:t>
            </a:r>
            <a:r>
              <a:rPr lang="en-US" dirty="0" smtClean="0"/>
              <a:t>2019  RAFT Session</a:t>
            </a:r>
            <a:endParaRPr lang="en-US" dirty="0" smtClean="0"/>
          </a:p>
          <a:p>
            <a:endParaRPr lang="en-US" dirty="0"/>
          </a:p>
        </p:txBody>
      </p:sp>
      <p:pic>
        <p:nvPicPr>
          <p:cNvPr id="5" name="Picture 4" descr="UNM HS gra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pic>
        <p:nvPicPr>
          <p:cNvPr id="6" name="Picture 5" descr="UNM-HSC2-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00" y="6199013"/>
            <a:ext cx="1587500" cy="563737"/>
          </a:xfrm>
          <a:prstGeom prst="rect">
            <a:avLst/>
          </a:prstGeom>
        </p:spPr>
      </p:pic>
    </p:spTree>
    <p:extLst>
      <p:ext uri="{BB962C8B-B14F-4D97-AF65-F5344CB8AC3E}">
        <p14:creationId xmlns:p14="http://schemas.microsoft.com/office/powerpoint/2010/main" val="1645414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THE UNIVERSITY OF NEW MEXICO</a:t>
            </a:r>
            <a:endParaRPr lang="en-US" dirty="0"/>
          </a:p>
        </p:txBody>
      </p:sp>
      <p:sp>
        <p:nvSpPr>
          <p:cNvPr id="4" name="Rectangle 3"/>
          <p:cNvSpPr/>
          <p:nvPr/>
        </p:nvSpPr>
        <p:spPr>
          <a:xfrm>
            <a:off x="1371600" y="447378"/>
            <a:ext cx="8515350" cy="2554545"/>
          </a:xfrm>
          <a:prstGeom prst="rect">
            <a:avLst/>
          </a:prstGeom>
        </p:spPr>
        <p:txBody>
          <a:bodyPr wrap="square">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en-US" sz="3200" b="0" i="0" u="sng" strike="noStrike" kern="0" cap="all" spc="0" normalizeH="0" baseline="0" noProof="0" dirty="0" smtClean="0">
                <a:ln w="3175" cmpd="sng">
                  <a:noFill/>
                </a:ln>
                <a:solidFill>
                  <a:schemeClr val="accent2"/>
                </a:solidFill>
                <a:effectLst/>
                <a:uLnTx/>
                <a:uFillTx/>
                <a:latin typeface="Gotham Book"/>
                <a:ea typeface="+mj-ea"/>
                <a:cs typeface="Calibri" panose="020F0502020204030204" pitchFamily="34" charset="0"/>
              </a:rPr>
              <a:t>Guidance for recruitment expense </a:t>
            </a:r>
            <a:br>
              <a:rPr kumimoji="0" lang="en-US" sz="3200" b="0" i="0" u="sng" strike="noStrike" kern="0" cap="all" spc="0" normalizeH="0" baseline="0" noProof="0" dirty="0" smtClean="0">
                <a:ln w="3175" cmpd="sng">
                  <a:noFill/>
                </a:ln>
                <a:solidFill>
                  <a:schemeClr val="accent2"/>
                </a:solidFill>
                <a:effectLst/>
                <a:uLnTx/>
                <a:uFillTx/>
                <a:latin typeface="Gotham Book"/>
                <a:ea typeface="+mj-ea"/>
                <a:cs typeface="Calibri" panose="020F0502020204030204" pitchFamily="34" charset="0"/>
              </a:rPr>
            </a:br>
            <a:r>
              <a:rPr kumimoji="0" lang="en-US" sz="3200" b="0" i="0" u="sng" strike="noStrike" kern="0" cap="all" spc="0" normalizeH="0" baseline="0" noProof="0" dirty="0" smtClean="0">
                <a:ln w="3175" cmpd="sng">
                  <a:noFill/>
                </a:ln>
                <a:solidFill>
                  <a:schemeClr val="accent2"/>
                </a:solidFill>
                <a:effectLst/>
                <a:uLnTx/>
                <a:uFillTx/>
                <a:latin typeface="Gotham Book"/>
                <a:ea typeface="+mj-ea"/>
                <a:cs typeface="Calibri" panose="020F0502020204030204" pitchFamily="34" charset="0"/>
              </a:rPr>
              <a:t>versus relocation expense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all" spc="0" normalizeH="0" baseline="0" noProof="0" dirty="0" smtClean="0">
                <a:ln w="3175" cmpd="sng">
                  <a:noFill/>
                </a:ln>
                <a:solidFill>
                  <a:schemeClr val="accent2"/>
                </a:solidFill>
                <a:effectLst/>
                <a:uLnTx/>
                <a:uFillTx/>
                <a:latin typeface="Gotham Book"/>
                <a:ea typeface="+mj-ea"/>
                <a:cs typeface="+mj-cs"/>
              </a:rPr>
              <a:t/>
            </a:r>
            <a:br>
              <a:rPr kumimoji="0" lang="en-US" sz="3200" b="0" i="0" u="none" strike="noStrike" kern="0" cap="all" spc="0" normalizeH="0" baseline="0" noProof="0" dirty="0" smtClean="0">
                <a:ln w="3175" cmpd="sng">
                  <a:noFill/>
                </a:ln>
                <a:solidFill>
                  <a:schemeClr val="accent2"/>
                </a:solidFill>
                <a:effectLst/>
                <a:uLnTx/>
                <a:uFillTx/>
                <a:latin typeface="Gotham Book"/>
                <a:ea typeface="+mj-ea"/>
                <a:cs typeface="+mj-cs"/>
              </a:rPr>
            </a:br>
            <a:endParaRPr kumimoji="0" lang="en-US" sz="3200" b="0" i="0" u="none" strike="noStrike" kern="0" cap="none" spc="0" normalizeH="0" baseline="0" noProof="0" dirty="0" smtClean="0">
              <a:ln>
                <a:noFill/>
              </a:ln>
              <a:solidFill>
                <a:schemeClr val="accent2"/>
              </a:solidFill>
              <a:effectLst/>
              <a:uLnTx/>
              <a:uFillTx/>
              <a:latin typeface="Gotham Book"/>
            </a:endParaRPr>
          </a:p>
        </p:txBody>
      </p:sp>
      <p:sp>
        <p:nvSpPr>
          <p:cNvPr id="5" name="Rectangle 4"/>
          <p:cNvSpPr/>
          <p:nvPr/>
        </p:nvSpPr>
        <p:spPr>
          <a:xfrm>
            <a:off x="1371600" y="2554317"/>
            <a:ext cx="10062210" cy="2308324"/>
          </a:xfrm>
          <a:prstGeom prst="rect">
            <a:avLst/>
          </a:prstGeom>
        </p:spPr>
        <p:txBody>
          <a:bodyPr wrap="square">
            <a:spAutoFit/>
          </a:bodyPr>
          <a:lstStyle/>
          <a:p>
            <a:r>
              <a:rPr lang="en-US" sz="2800" dirty="0">
                <a:solidFill>
                  <a:schemeClr val="accent2"/>
                </a:solidFill>
                <a:latin typeface="Gotham Book"/>
                <a:cs typeface="Calibri" panose="020F0502020204030204" pitchFamily="34" charset="0"/>
              </a:rPr>
              <a:t>What determines if a recruiting expense can be submitted?</a:t>
            </a:r>
          </a:p>
          <a:p>
            <a:endParaRPr lang="en-US" sz="2800" dirty="0">
              <a:solidFill>
                <a:schemeClr val="accent2"/>
              </a:solidFill>
              <a:latin typeface="Gotham Book"/>
              <a:cs typeface="Calibri" panose="020F0502020204030204" pitchFamily="34" charset="0"/>
            </a:endParaRPr>
          </a:p>
          <a:p>
            <a:r>
              <a:rPr lang="en-US" sz="2800" dirty="0" smtClean="0">
                <a:solidFill>
                  <a:schemeClr val="accent2"/>
                </a:solidFill>
                <a:latin typeface="Gotham Book"/>
                <a:cs typeface="Calibri" panose="020F0502020204030204" pitchFamily="34" charset="0"/>
              </a:rPr>
              <a:t>		The </a:t>
            </a:r>
            <a:r>
              <a:rPr lang="en-US" sz="2800" b="1" dirty="0">
                <a:solidFill>
                  <a:schemeClr val="accent2"/>
                </a:solidFill>
                <a:latin typeface="Gotham Book"/>
                <a:cs typeface="Calibri" panose="020F0502020204030204" pitchFamily="34" charset="0"/>
              </a:rPr>
              <a:t>date</a:t>
            </a:r>
            <a:r>
              <a:rPr lang="en-US" sz="2800" dirty="0">
                <a:solidFill>
                  <a:schemeClr val="accent2"/>
                </a:solidFill>
                <a:latin typeface="Gotham Book"/>
                <a:cs typeface="Calibri" panose="020F0502020204030204" pitchFamily="34" charset="0"/>
              </a:rPr>
              <a:t> when the Letter of Offer was </a:t>
            </a:r>
            <a:r>
              <a:rPr lang="en-US" sz="2800" b="1" dirty="0">
                <a:solidFill>
                  <a:schemeClr val="accent2"/>
                </a:solidFill>
                <a:latin typeface="Gotham Book"/>
                <a:cs typeface="Calibri" panose="020F0502020204030204" pitchFamily="34" charset="0"/>
              </a:rPr>
              <a:t>signed</a:t>
            </a:r>
            <a:r>
              <a:rPr lang="en-US" sz="2800" dirty="0">
                <a:solidFill>
                  <a:schemeClr val="accent2"/>
                </a:solidFill>
                <a:latin typeface="Gotham Book"/>
                <a:cs typeface="Calibri" panose="020F0502020204030204" pitchFamily="34" charset="0"/>
              </a:rPr>
              <a:t> for </a:t>
            </a:r>
            <a:r>
              <a:rPr lang="en-US" sz="2800" dirty="0" smtClean="0">
                <a:solidFill>
                  <a:schemeClr val="accent2"/>
                </a:solidFill>
                <a:latin typeface="Gotham Book"/>
                <a:cs typeface="Calibri" panose="020F0502020204030204" pitchFamily="34" charset="0"/>
              </a:rPr>
              <a:t>			      acceptance</a:t>
            </a:r>
            <a:r>
              <a:rPr lang="en-US" sz="2800" dirty="0">
                <a:solidFill>
                  <a:schemeClr val="accent2"/>
                </a:solidFill>
                <a:latin typeface="Gotham Book"/>
                <a:cs typeface="Calibri" panose="020F0502020204030204" pitchFamily="34" charset="0"/>
              </a:rPr>
              <a:t>.</a:t>
            </a:r>
          </a:p>
          <a:p>
            <a:endParaRPr lang="en-US" sz="3200" dirty="0">
              <a:solidFill>
                <a:schemeClr val="accent2"/>
              </a:solidFill>
              <a:latin typeface="Calibri" panose="020F0502020204030204" pitchFamily="34" charset="0"/>
              <a:cs typeface="Calibri" panose="020F050202020403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473" y="4598867"/>
            <a:ext cx="1805053" cy="1302703"/>
          </a:xfrm>
          <a:prstGeom prst="rect">
            <a:avLst/>
          </a:prstGeom>
        </p:spPr>
      </p:pic>
    </p:spTree>
    <p:extLst>
      <p:ext uri="{BB962C8B-B14F-4D97-AF65-F5344CB8AC3E}">
        <p14:creationId xmlns:p14="http://schemas.microsoft.com/office/powerpoint/2010/main" val="297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1428750"/>
            <a:ext cx="3090672" cy="3920490"/>
          </a:xfrm>
        </p:spPr>
        <p:txBody>
          <a:bodyPr>
            <a:normAutofit fontScale="90000"/>
          </a:bodyPr>
          <a:lstStyle/>
          <a:p>
            <a:pPr algn="ctr">
              <a:lnSpc>
                <a:spcPct val="150000"/>
              </a:lnSpc>
            </a:pPr>
            <a:r>
              <a:rPr lang="en-US" dirty="0" smtClean="0"/>
              <a:t>GUIDANCE FOR RECRUITMENT EXPENSE</a:t>
            </a:r>
            <a:br>
              <a:rPr lang="en-US" dirty="0" smtClean="0"/>
            </a:br>
            <a:r>
              <a:rPr lang="en-US" dirty="0" smtClean="0"/>
              <a:t>VS</a:t>
            </a:r>
            <a:br>
              <a:rPr lang="en-US" dirty="0" smtClean="0"/>
            </a:br>
            <a:r>
              <a:rPr lang="en-US" dirty="0" smtClean="0"/>
              <a:t>RELOCATION EXPENSE</a:t>
            </a:r>
            <a:endParaRPr lang="en-US" dirty="0"/>
          </a:p>
        </p:txBody>
      </p:sp>
      <p:sp>
        <p:nvSpPr>
          <p:cNvPr id="3" name="Content Placeholder 2"/>
          <p:cNvSpPr>
            <a:spLocks noGrp="1"/>
          </p:cNvSpPr>
          <p:nvPr>
            <p:ph idx="1"/>
          </p:nvPr>
        </p:nvSpPr>
        <p:spPr>
          <a:xfrm>
            <a:off x="3912830" y="555498"/>
            <a:ext cx="7928649" cy="4673166"/>
          </a:xfrm>
        </p:spPr>
        <p:txBody>
          <a:bodyPr>
            <a:normAutofit/>
          </a:bodyPr>
          <a:lstStyle/>
          <a:p>
            <a:pPr marL="0" indent="0" defTabSz="457200">
              <a:lnSpc>
                <a:spcPct val="100000"/>
              </a:lnSpc>
              <a:spcBef>
                <a:spcPct val="20000"/>
              </a:spcBef>
              <a:spcAft>
                <a:spcPts val="600"/>
              </a:spcAft>
              <a:buClr>
                <a:prstClr val="white"/>
              </a:buClr>
              <a:buSzPct val="80000"/>
              <a:buNone/>
            </a:pPr>
            <a:r>
              <a:rPr lang="en-US" sz="2800" dirty="0">
                <a:solidFill>
                  <a:schemeClr val="accent2"/>
                </a:solidFill>
                <a:latin typeface="Gotham Book"/>
                <a:ea typeface="+mn-ea"/>
                <a:cs typeface="Calibri" panose="020F0502020204030204" pitchFamily="34" charset="0"/>
              </a:rPr>
              <a:t>Expenses incurred </a:t>
            </a:r>
            <a:r>
              <a:rPr lang="en-US" sz="2800" b="1" dirty="0">
                <a:solidFill>
                  <a:schemeClr val="accent2"/>
                </a:solidFill>
                <a:latin typeface="Gotham Book"/>
                <a:ea typeface="+mn-ea"/>
                <a:cs typeface="Calibri" panose="020F0502020204030204" pitchFamily="34" charset="0"/>
              </a:rPr>
              <a:t>BEFORE</a:t>
            </a:r>
            <a:r>
              <a:rPr lang="en-US" sz="2800" dirty="0">
                <a:solidFill>
                  <a:schemeClr val="accent2"/>
                </a:solidFill>
                <a:latin typeface="Gotham Book"/>
                <a:ea typeface="+mn-ea"/>
                <a:cs typeface="Calibri" panose="020F0502020204030204" pitchFamily="34" charset="0"/>
              </a:rPr>
              <a:t> date of signed </a:t>
            </a:r>
            <a:r>
              <a:rPr lang="en-US" sz="2800" dirty="0" smtClean="0">
                <a:solidFill>
                  <a:schemeClr val="accent2"/>
                </a:solidFill>
                <a:latin typeface="Gotham Book"/>
                <a:ea typeface="+mn-ea"/>
                <a:cs typeface="Calibri" panose="020F0502020204030204" pitchFamily="34" charset="0"/>
              </a:rPr>
              <a:t>Letter </a:t>
            </a:r>
            <a:r>
              <a:rPr lang="en-US" sz="2800" dirty="0">
                <a:solidFill>
                  <a:schemeClr val="accent2"/>
                </a:solidFill>
                <a:latin typeface="Gotham Book"/>
                <a:ea typeface="+mn-ea"/>
                <a:cs typeface="Calibri" panose="020F0502020204030204" pitchFamily="34" charset="0"/>
              </a:rPr>
              <a:t>of Offer:</a:t>
            </a:r>
          </a:p>
          <a:p>
            <a:pPr defTabSz="457200">
              <a:lnSpc>
                <a:spcPct val="100000"/>
              </a:lnSpc>
              <a:spcBef>
                <a:spcPct val="20000"/>
              </a:spcBef>
              <a:spcAft>
                <a:spcPts val="600"/>
              </a:spcAft>
              <a:buClr>
                <a:prstClr val="white"/>
              </a:buClr>
              <a:buSzPct val="80000"/>
              <a:buFont typeface="Wingdings" panose="05000000000000000000" pitchFamily="2" charset="2"/>
              <a:buChar char="§"/>
            </a:pPr>
            <a:r>
              <a:rPr lang="en-US" sz="2800" dirty="0">
                <a:solidFill>
                  <a:schemeClr val="accent2"/>
                </a:solidFill>
                <a:latin typeface="Gotham Book"/>
                <a:ea typeface="+mn-ea"/>
                <a:cs typeface="Calibri" panose="020F0502020204030204" pitchFamily="34" charset="0"/>
              </a:rPr>
              <a:t>Reimbursed as </a:t>
            </a:r>
            <a:r>
              <a:rPr lang="en-US" sz="2800" i="1" dirty="0">
                <a:solidFill>
                  <a:schemeClr val="accent2"/>
                </a:solidFill>
                <a:latin typeface="Gotham Book"/>
                <a:ea typeface="+mn-ea"/>
                <a:cs typeface="Calibri" panose="020F0502020204030204" pitchFamily="34" charset="0"/>
              </a:rPr>
              <a:t>Recruitment</a:t>
            </a:r>
            <a:r>
              <a:rPr lang="en-US" sz="2800" dirty="0">
                <a:solidFill>
                  <a:schemeClr val="accent2"/>
                </a:solidFill>
                <a:latin typeface="Gotham Book"/>
                <a:ea typeface="+mn-ea"/>
                <a:cs typeface="Calibri" panose="020F0502020204030204" pitchFamily="34" charset="0"/>
              </a:rPr>
              <a:t> expenses.</a:t>
            </a:r>
          </a:p>
          <a:p>
            <a:pPr defTabSz="457200">
              <a:lnSpc>
                <a:spcPct val="100000"/>
              </a:lnSpc>
              <a:spcBef>
                <a:spcPct val="20000"/>
              </a:spcBef>
              <a:spcAft>
                <a:spcPts val="600"/>
              </a:spcAft>
              <a:buClr>
                <a:prstClr val="white"/>
              </a:buClr>
              <a:buSzPct val="80000"/>
              <a:buFont typeface="Wingdings" panose="05000000000000000000" pitchFamily="2" charset="2"/>
              <a:buChar char="§"/>
            </a:pPr>
            <a:r>
              <a:rPr lang="en-US" sz="2800" dirty="0">
                <a:solidFill>
                  <a:schemeClr val="accent2"/>
                </a:solidFill>
                <a:latin typeface="Gotham Book"/>
                <a:ea typeface="+mn-ea"/>
                <a:cs typeface="Calibri" panose="020F0502020204030204" pitchFamily="34" charset="0"/>
              </a:rPr>
              <a:t>These expenses are incurred during the recruitment process. </a:t>
            </a:r>
          </a:p>
          <a:p>
            <a:pPr defTabSz="457200">
              <a:lnSpc>
                <a:spcPct val="100000"/>
              </a:lnSpc>
              <a:spcBef>
                <a:spcPct val="20000"/>
              </a:spcBef>
              <a:spcAft>
                <a:spcPts val="600"/>
              </a:spcAft>
              <a:buClr>
                <a:prstClr val="white"/>
              </a:buClr>
              <a:buSzPct val="80000"/>
              <a:buFont typeface="Wingdings" panose="05000000000000000000" pitchFamily="2" charset="2"/>
              <a:buChar char="§"/>
            </a:pPr>
            <a:r>
              <a:rPr lang="en-US" sz="2800" dirty="0">
                <a:solidFill>
                  <a:schemeClr val="accent2"/>
                </a:solidFill>
                <a:latin typeface="Gotham Book"/>
                <a:ea typeface="+mn-ea"/>
                <a:cs typeface="Calibri" panose="020F0502020204030204" pitchFamily="34" charset="0"/>
              </a:rPr>
              <a:t>House hunting expenses can be reimbursed.</a:t>
            </a:r>
          </a:p>
          <a:p>
            <a:pPr>
              <a:buFont typeface="Wingdings" panose="05000000000000000000" pitchFamily="2" charset="2"/>
              <a:buChar char="§"/>
            </a:pPr>
            <a:endParaRPr lang="en-US" sz="3200" dirty="0">
              <a:solidFill>
                <a:schemeClr val="accent2"/>
              </a:solidFill>
              <a:latin typeface="Gotham Book"/>
            </a:endParaRPr>
          </a:p>
        </p:txBody>
      </p:sp>
      <p:sp>
        <p:nvSpPr>
          <p:cNvPr id="5" name="Footer Placeholder 4"/>
          <p:cNvSpPr>
            <a:spLocks noGrp="1"/>
          </p:cNvSpPr>
          <p:nvPr>
            <p:ph type="ftr" sz="quarter" idx="11"/>
          </p:nvPr>
        </p:nvSpPr>
        <p:spPr/>
        <p:txBody>
          <a:bodyPr/>
          <a:lstStyle/>
          <a:p>
            <a:r>
              <a:rPr lang="en-US" smtClean="0"/>
              <a:t>THE UNIVERSITY OF NEW MEXICO</a:t>
            </a:r>
            <a:endParaRPr lang="en-US" dirty="0"/>
          </a:p>
        </p:txBody>
      </p:sp>
    </p:spTree>
    <p:extLst>
      <p:ext uri="{BB962C8B-B14F-4D97-AF65-F5344CB8AC3E}">
        <p14:creationId xmlns:p14="http://schemas.microsoft.com/office/powerpoint/2010/main" val="42595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THE UNIVERSITY OF NEW MEXICO</a:t>
            </a:r>
            <a:endParaRPr lang="en-US" dirty="0"/>
          </a:p>
        </p:txBody>
      </p:sp>
      <p:sp>
        <p:nvSpPr>
          <p:cNvPr id="4" name="Rectangle 3"/>
          <p:cNvSpPr/>
          <p:nvPr/>
        </p:nvSpPr>
        <p:spPr>
          <a:xfrm>
            <a:off x="2133600" y="329291"/>
            <a:ext cx="8462010" cy="2217082"/>
          </a:xfrm>
          <a:prstGeom prst="rect">
            <a:avLst/>
          </a:prstGeom>
          <a:solidFill>
            <a:schemeClr val="accent2"/>
          </a:solidFill>
        </p:spPr>
        <p:txBody>
          <a:bodyPr wrap="square">
            <a:spAutoFit/>
          </a:bodyPr>
          <a:lstStyle/>
          <a:p>
            <a:pPr algn="ctr">
              <a:lnSpc>
                <a:spcPct val="150000"/>
              </a:lnSpc>
            </a:pPr>
            <a:r>
              <a:rPr lang="en-US" sz="3200" u="sng" dirty="0" smtClean="0">
                <a:solidFill>
                  <a:schemeClr val="bg1"/>
                </a:solidFill>
                <a:latin typeface="Gotham Book"/>
                <a:cs typeface="Calibri" panose="020F0502020204030204" pitchFamily="34" charset="0"/>
              </a:rPr>
              <a:t>GUIDANCE FOR RECRUITMENT EXPENSE </a:t>
            </a:r>
            <a:br>
              <a:rPr lang="en-US" sz="3200" u="sng" dirty="0" smtClean="0">
                <a:solidFill>
                  <a:schemeClr val="bg1"/>
                </a:solidFill>
                <a:latin typeface="Gotham Book"/>
                <a:cs typeface="Calibri" panose="020F0502020204030204" pitchFamily="34" charset="0"/>
              </a:rPr>
            </a:br>
            <a:r>
              <a:rPr lang="en-US" sz="3200" u="sng" dirty="0" smtClean="0">
                <a:solidFill>
                  <a:schemeClr val="bg1"/>
                </a:solidFill>
                <a:latin typeface="Gotham Book"/>
                <a:cs typeface="Calibri" panose="020F0502020204030204" pitchFamily="34" charset="0"/>
              </a:rPr>
              <a:t>VERSUS RELOCATION EXPENSE </a:t>
            </a:r>
            <a:r>
              <a:rPr lang="en-US" sz="3200" dirty="0" smtClean="0">
                <a:solidFill>
                  <a:schemeClr val="accent2"/>
                </a:solidFill>
                <a:latin typeface="Gotham Book"/>
              </a:rPr>
              <a:t/>
            </a:r>
            <a:br>
              <a:rPr lang="en-US" sz="3200" dirty="0" smtClean="0">
                <a:solidFill>
                  <a:schemeClr val="accent2"/>
                </a:solidFill>
                <a:latin typeface="Gotham Book"/>
              </a:rPr>
            </a:br>
            <a:endParaRPr lang="en-US" sz="3200" dirty="0">
              <a:solidFill>
                <a:schemeClr val="accent2"/>
              </a:solidFill>
              <a:latin typeface="Gotham Book"/>
            </a:endParaRPr>
          </a:p>
        </p:txBody>
      </p:sp>
      <p:sp>
        <p:nvSpPr>
          <p:cNvPr id="6" name="Rectangle 5"/>
          <p:cNvSpPr/>
          <p:nvPr/>
        </p:nvSpPr>
        <p:spPr>
          <a:xfrm>
            <a:off x="1626870" y="2867851"/>
            <a:ext cx="9909810" cy="3167021"/>
          </a:xfrm>
          <a:prstGeom prst="rect">
            <a:avLst/>
          </a:prstGeom>
        </p:spPr>
        <p:txBody>
          <a:bodyPr wrap="square">
            <a:spAutoFit/>
          </a:bodyPr>
          <a:lstStyle/>
          <a:p>
            <a:pPr lvl="0">
              <a:spcBef>
                <a:spcPct val="20000"/>
              </a:spcBef>
              <a:spcAft>
                <a:spcPts val="600"/>
              </a:spcAft>
              <a:buClr>
                <a:prstClr val="white"/>
              </a:buClr>
              <a:buSzPct val="80000"/>
            </a:pPr>
            <a:r>
              <a:rPr lang="en-US" sz="2800" dirty="0">
                <a:solidFill>
                  <a:schemeClr val="accent2"/>
                </a:solidFill>
                <a:latin typeface="Gotham Book"/>
                <a:cs typeface="Calibri" panose="020F0502020204030204" pitchFamily="34" charset="0"/>
              </a:rPr>
              <a:t>Expenses incurred </a:t>
            </a:r>
            <a:r>
              <a:rPr lang="en-US" sz="2800" b="1" dirty="0">
                <a:solidFill>
                  <a:schemeClr val="accent2"/>
                </a:solidFill>
                <a:latin typeface="Gotham Book"/>
                <a:cs typeface="Calibri" panose="020F0502020204030204" pitchFamily="34" charset="0"/>
              </a:rPr>
              <a:t>ON or AFTER </a:t>
            </a:r>
            <a:r>
              <a:rPr lang="en-US" sz="2800" dirty="0">
                <a:solidFill>
                  <a:schemeClr val="accent2"/>
                </a:solidFill>
                <a:latin typeface="Gotham Book"/>
                <a:cs typeface="Calibri" panose="020F0502020204030204" pitchFamily="34" charset="0"/>
              </a:rPr>
              <a:t>date of signed Letter of Offer:</a:t>
            </a:r>
          </a:p>
          <a:p>
            <a:pPr lvl="0">
              <a:spcBef>
                <a:spcPct val="20000"/>
              </a:spcBef>
              <a:spcAft>
                <a:spcPts val="600"/>
              </a:spcAft>
              <a:buClr>
                <a:prstClr val="white"/>
              </a:buClr>
              <a:buSzPct val="80000"/>
            </a:pPr>
            <a:r>
              <a:rPr lang="en-US" sz="2800" dirty="0">
                <a:solidFill>
                  <a:schemeClr val="accent2"/>
                </a:solidFill>
                <a:latin typeface="Gotham Book"/>
                <a:cs typeface="Calibri" panose="020F0502020204030204" pitchFamily="34" charset="0"/>
              </a:rPr>
              <a:t>Considered a </a:t>
            </a:r>
            <a:r>
              <a:rPr lang="en-US" sz="2800" i="1" dirty="0">
                <a:solidFill>
                  <a:schemeClr val="accent2"/>
                </a:solidFill>
                <a:latin typeface="Gotham Book"/>
                <a:cs typeface="Calibri" panose="020F0502020204030204" pitchFamily="34" charset="0"/>
              </a:rPr>
              <a:t>Relocation</a:t>
            </a:r>
            <a:r>
              <a:rPr lang="en-US" sz="2800" dirty="0">
                <a:solidFill>
                  <a:schemeClr val="accent2"/>
                </a:solidFill>
                <a:latin typeface="Gotham Book"/>
                <a:cs typeface="Calibri" panose="020F0502020204030204" pitchFamily="34" charset="0"/>
              </a:rPr>
              <a:t> expense. </a:t>
            </a:r>
          </a:p>
          <a:p>
            <a:pPr lvl="0">
              <a:spcBef>
                <a:spcPct val="20000"/>
              </a:spcBef>
              <a:spcAft>
                <a:spcPts val="600"/>
              </a:spcAft>
              <a:buClr>
                <a:prstClr val="white"/>
              </a:buClr>
              <a:buSzPct val="80000"/>
            </a:pPr>
            <a:r>
              <a:rPr lang="en-US" sz="2800" dirty="0">
                <a:solidFill>
                  <a:schemeClr val="accent2"/>
                </a:solidFill>
                <a:latin typeface="Gotham Book"/>
                <a:cs typeface="Calibri" panose="020F0502020204030204" pitchFamily="34" charset="0"/>
              </a:rPr>
              <a:t>Candidate treated as New Hire and </a:t>
            </a:r>
            <a:r>
              <a:rPr lang="en-US" sz="2800" dirty="0" smtClean="0">
                <a:solidFill>
                  <a:schemeClr val="accent2"/>
                </a:solidFill>
                <a:latin typeface="Gotham Book"/>
                <a:cs typeface="Calibri" panose="020F0502020204030204" pitchFamily="34" charset="0"/>
              </a:rPr>
              <a:t>expenses CANNOT </a:t>
            </a:r>
            <a:r>
              <a:rPr lang="en-US" sz="2800" dirty="0">
                <a:solidFill>
                  <a:schemeClr val="accent2"/>
                </a:solidFill>
                <a:latin typeface="Gotham Book"/>
                <a:cs typeface="Calibri" panose="020F0502020204030204" pitchFamily="34" charset="0"/>
              </a:rPr>
              <a:t>be reimbursed.</a:t>
            </a:r>
          </a:p>
          <a:p>
            <a:pPr lvl="0">
              <a:spcBef>
                <a:spcPct val="20000"/>
              </a:spcBef>
              <a:spcAft>
                <a:spcPts val="600"/>
              </a:spcAft>
              <a:buClr>
                <a:prstClr val="white"/>
              </a:buClr>
              <a:buSzPct val="80000"/>
            </a:pPr>
            <a:endParaRPr lang="en-US" sz="2800" dirty="0">
              <a:solidFill>
                <a:schemeClr val="accent2"/>
              </a:solidFill>
              <a:latin typeface="Gotham Book"/>
              <a:cs typeface="Calibri" panose="020F0502020204030204" pitchFamily="34" charset="0"/>
            </a:endParaRPr>
          </a:p>
        </p:txBody>
      </p:sp>
    </p:spTree>
    <p:extLst>
      <p:ext uri="{BB962C8B-B14F-4D97-AF65-F5344CB8AC3E}">
        <p14:creationId xmlns:p14="http://schemas.microsoft.com/office/powerpoint/2010/main" val="640434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THE UNIVERSITY OF NEW MEXICO</a:t>
            </a:r>
            <a:endParaRPr lang="en-US" dirty="0"/>
          </a:p>
        </p:txBody>
      </p:sp>
      <p:sp>
        <p:nvSpPr>
          <p:cNvPr id="4" name="Rectangle 3"/>
          <p:cNvSpPr/>
          <p:nvPr/>
        </p:nvSpPr>
        <p:spPr>
          <a:xfrm>
            <a:off x="1821180" y="163878"/>
            <a:ext cx="8549640" cy="2308324"/>
          </a:xfrm>
          <a:prstGeom prst="rect">
            <a:avLst/>
          </a:prstGeom>
          <a:solidFill>
            <a:schemeClr val="accent2"/>
          </a:solidFill>
        </p:spPr>
        <p:txBody>
          <a:bodyPr wrap="square">
            <a:spAutoFit/>
          </a:bodyPr>
          <a:lstStyle/>
          <a:p>
            <a:pPr algn="ctr">
              <a:lnSpc>
                <a:spcPct val="150000"/>
              </a:lnSpc>
            </a:pPr>
            <a:r>
              <a:rPr lang="en-US" sz="3200" u="sng" dirty="0" smtClean="0">
                <a:solidFill>
                  <a:schemeClr val="bg1"/>
                </a:solidFill>
                <a:latin typeface="Gotham Book"/>
                <a:cs typeface="Calibri" panose="020F0502020204030204" pitchFamily="34" charset="0"/>
              </a:rPr>
              <a:t>GUIDANCE FOR RECRUITMENT EXPENSE </a:t>
            </a:r>
            <a:br>
              <a:rPr lang="en-US" sz="3200" u="sng" dirty="0" smtClean="0">
                <a:solidFill>
                  <a:schemeClr val="bg1"/>
                </a:solidFill>
                <a:latin typeface="Gotham Book"/>
                <a:cs typeface="Calibri" panose="020F0502020204030204" pitchFamily="34" charset="0"/>
              </a:rPr>
            </a:br>
            <a:r>
              <a:rPr lang="en-US" sz="3200" u="sng" dirty="0" smtClean="0">
                <a:solidFill>
                  <a:schemeClr val="bg1"/>
                </a:solidFill>
                <a:latin typeface="Gotham Book"/>
                <a:cs typeface="Calibri" panose="020F0502020204030204" pitchFamily="34" charset="0"/>
              </a:rPr>
              <a:t>VERSUS RELOCATION EXPENSE </a:t>
            </a:r>
            <a:r>
              <a:rPr lang="en-US" sz="3200" dirty="0" smtClean="0">
                <a:solidFill>
                  <a:schemeClr val="accent2"/>
                </a:solidFill>
                <a:latin typeface="Gotham Book"/>
              </a:rPr>
              <a:t/>
            </a:r>
            <a:br>
              <a:rPr lang="en-US" sz="3200" dirty="0" smtClean="0">
                <a:solidFill>
                  <a:schemeClr val="accent2"/>
                </a:solidFill>
                <a:latin typeface="Gotham Book"/>
              </a:rPr>
            </a:br>
            <a:endParaRPr lang="en-US" sz="3200" dirty="0">
              <a:solidFill>
                <a:schemeClr val="accent2"/>
              </a:solidFill>
              <a:latin typeface="Gotham Book"/>
            </a:endParaRPr>
          </a:p>
        </p:txBody>
      </p:sp>
      <p:sp>
        <p:nvSpPr>
          <p:cNvPr id="6" name="Rectangle 5"/>
          <p:cNvSpPr/>
          <p:nvPr/>
        </p:nvSpPr>
        <p:spPr>
          <a:xfrm>
            <a:off x="1577340" y="2917695"/>
            <a:ext cx="9909810" cy="3434786"/>
          </a:xfrm>
          <a:prstGeom prst="rect">
            <a:avLst/>
          </a:prstGeom>
        </p:spPr>
        <p:txBody>
          <a:bodyPr wrap="square">
            <a:spAutoFit/>
          </a:bodyPr>
          <a:lstStyle/>
          <a:p>
            <a:pPr>
              <a:spcBef>
                <a:spcPct val="20000"/>
              </a:spcBef>
              <a:spcAft>
                <a:spcPts val="600"/>
              </a:spcAft>
              <a:buClr>
                <a:prstClr val="white"/>
              </a:buClr>
              <a:buSzPct val="80000"/>
            </a:pPr>
            <a:r>
              <a:rPr lang="en-US" sz="2800" dirty="0">
                <a:solidFill>
                  <a:schemeClr val="accent2"/>
                </a:solidFill>
                <a:latin typeface="Gotham Book"/>
                <a:cs typeface="Calibri" panose="020F0502020204030204" pitchFamily="34" charset="0"/>
              </a:rPr>
              <a:t>Expenses incurred </a:t>
            </a:r>
            <a:r>
              <a:rPr lang="en-US" sz="2800" b="1" dirty="0">
                <a:solidFill>
                  <a:schemeClr val="accent2"/>
                </a:solidFill>
                <a:latin typeface="Gotham Book"/>
                <a:cs typeface="Calibri" panose="020F0502020204030204" pitchFamily="34" charset="0"/>
              </a:rPr>
              <a:t>ON or AFTER </a:t>
            </a:r>
            <a:r>
              <a:rPr lang="en-US" sz="2800" dirty="0">
                <a:solidFill>
                  <a:schemeClr val="accent2"/>
                </a:solidFill>
                <a:latin typeface="Gotham Book"/>
                <a:cs typeface="Calibri" panose="020F0502020204030204" pitchFamily="34" charset="0"/>
              </a:rPr>
              <a:t>date of signed Letter of Offer</a:t>
            </a:r>
            <a:r>
              <a:rPr lang="en-US" sz="2800" dirty="0" smtClean="0">
                <a:solidFill>
                  <a:schemeClr val="accent2"/>
                </a:solidFill>
                <a:latin typeface="Gotham Book"/>
                <a:cs typeface="Calibri" panose="020F0502020204030204" pitchFamily="34" charset="0"/>
              </a:rPr>
              <a:t>:</a:t>
            </a:r>
          </a:p>
          <a:p>
            <a:pPr lvl="0">
              <a:spcBef>
                <a:spcPct val="20000"/>
              </a:spcBef>
              <a:spcAft>
                <a:spcPts val="600"/>
              </a:spcAft>
              <a:buClr>
                <a:prstClr val="white"/>
              </a:buClr>
              <a:buSzPct val="80000"/>
            </a:pPr>
            <a:r>
              <a:rPr lang="en-US" sz="2800" dirty="0" smtClean="0">
                <a:solidFill>
                  <a:schemeClr val="accent2"/>
                </a:solidFill>
                <a:latin typeface="Gotham Book"/>
                <a:cs typeface="Calibri" panose="020F0502020204030204" pitchFamily="34" charset="0"/>
              </a:rPr>
              <a:t>Relocation </a:t>
            </a:r>
            <a:r>
              <a:rPr lang="en-US" sz="2800" dirty="0">
                <a:solidFill>
                  <a:schemeClr val="accent2"/>
                </a:solidFill>
                <a:latin typeface="Gotham Book"/>
                <a:cs typeface="Calibri" panose="020F0502020204030204" pitchFamily="34" charset="0"/>
              </a:rPr>
              <a:t>expenses, including pre-move house hunting expenses, are covered by the agreed upon relocation </a:t>
            </a:r>
            <a:r>
              <a:rPr lang="en-US" sz="2800" dirty="0" smtClean="0">
                <a:solidFill>
                  <a:schemeClr val="accent2"/>
                </a:solidFill>
                <a:latin typeface="Gotham Book"/>
                <a:cs typeface="Calibri" panose="020F0502020204030204" pitchFamily="34" charset="0"/>
              </a:rPr>
              <a:t>allowance.</a:t>
            </a:r>
            <a:endParaRPr lang="en-US" sz="2800" dirty="0">
              <a:solidFill>
                <a:schemeClr val="accent2"/>
              </a:solidFill>
              <a:latin typeface="Gotham Book"/>
              <a:cs typeface="Calibri" panose="020F0502020204030204" pitchFamily="34" charset="0"/>
            </a:endParaRPr>
          </a:p>
          <a:p>
            <a:pPr lvl="0">
              <a:spcBef>
                <a:spcPct val="20000"/>
              </a:spcBef>
              <a:spcAft>
                <a:spcPts val="600"/>
              </a:spcAft>
              <a:buClr>
                <a:prstClr val="white"/>
              </a:buClr>
              <a:buSzPct val="80000"/>
            </a:pPr>
            <a:r>
              <a:rPr lang="en-US" sz="2800" dirty="0">
                <a:solidFill>
                  <a:schemeClr val="accent2"/>
                </a:solidFill>
                <a:latin typeface="Gotham Book"/>
                <a:cs typeface="Calibri" panose="020F0502020204030204" pitchFamily="34" charset="0"/>
              </a:rPr>
              <a:t>New Hire will be paid relocation allowance when receive first payroll payment (after Start Date).</a:t>
            </a:r>
          </a:p>
        </p:txBody>
      </p:sp>
    </p:spTree>
    <p:extLst>
      <p:ext uri="{BB962C8B-B14F-4D97-AF65-F5344CB8AC3E}">
        <p14:creationId xmlns:p14="http://schemas.microsoft.com/office/powerpoint/2010/main" val="70719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THE UNIVERSITY OF NEW MEXICO</a:t>
            </a:r>
            <a:endParaRPr lang="en-US" dirty="0"/>
          </a:p>
        </p:txBody>
      </p:sp>
      <p:sp>
        <p:nvSpPr>
          <p:cNvPr id="3" name="Rectangle 2"/>
          <p:cNvSpPr/>
          <p:nvPr/>
        </p:nvSpPr>
        <p:spPr>
          <a:xfrm>
            <a:off x="1482090" y="256693"/>
            <a:ext cx="9433560" cy="1478418"/>
          </a:xfrm>
          <a:prstGeom prst="rect">
            <a:avLst/>
          </a:prstGeom>
        </p:spPr>
        <p:txBody>
          <a:bodyPr wrap="square">
            <a:spAutoFit/>
          </a:bodyPr>
          <a:lstStyle/>
          <a:p>
            <a:pPr algn="ctr">
              <a:lnSpc>
                <a:spcPct val="150000"/>
              </a:lnSpc>
            </a:pPr>
            <a:r>
              <a:rPr lang="en-US" sz="3200" u="sng" dirty="0" smtClean="0">
                <a:solidFill>
                  <a:schemeClr val="accent2"/>
                </a:solidFill>
                <a:latin typeface="Gotham Book"/>
                <a:cs typeface="Calibri" panose="020F0502020204030204" pitchFamily="34" charset="0"/>
              </a:rPr>
              <a:t>GUIDANCE FOR RECRUITMENT EXPENSE </a:t>
            </a:r>
            <a:br>
              <a:rPr lang="en-US" sz="3200" u="sng" dirty="0" smtClean="0">
                <a:solidFill>
                  <a:schemeClr val="accent2"/>
                </a:solidFill>
                <a:latin typeface="Gotham Book"/>
                <a:cs typeface="Calibri" panose="020F0502020204030204" pitchFamily="34" charset="0"/>
              </a:rPr>
            </a:br>
            <a:r>
              <a:rPr lang="en-US" sz="3200" u="sng" dirty="0" smtClean="0">
                <a:solidFill>
                  <a:schemeClr val="accent2"/>
                </a:solidFill>
                <a:latin typeface="Gotham Book"/>
                <a:cs typeface="Calibri" panose="020F0502020204030204" pitchFamily="34" charset="0"/>
              </a:rPr>
              <a:t>VERSUS RELOCATION EXPENSE</a:t>
            </a:r>
            <a:endParaRPr lang="en-US" sz="3200" dirty="0">
              <a:solidFill>
                <a:schemeClr val="accent2"/>
              </a:solidFill>
              <a:latin typeface="Gotham Book"/>
            </a:endParaRPr>
          </a:p>
        </p:txBody>
      </p:sp>
      <p:sp>
        <p:nvSpPr>
          <p:cNvPr id="4" name="Rectangle 3"/>
          <p:cNvSpPr/>
          <p:nvPr/>
        </p:nvSpPr>
        <p:spPr>
          <a:xfrm>
            <a:off x="1482090" y="1936683"/>
            <a:ext cx="10218420" cy="4278094"/>
          </a:xfrm>
          <a:prstGeom prst="rect">
            <a:avLst/>
          </a:prstGeom>
        </p:spPr>
        <p:txBody>
          <a:bodyPr wrap="square">
            <a:spAutoFit/>
          </a:bodyPr>
          <a:lstStyle/>
          <a:p>
            <a:pPr>
              <a:spcAft>
                <a:spcPts val="1200"/>
              </a:spcAft>
            </a:pPr>
            <a:r>
              <a:rPr lang="en-US" sz="2800" dirty="0">
                <a:solidFill>
                  <a:schemeClr val="accent2"/>
                </a:solidFill>
                <a:latin typeface="Gotham Book"/>
                <a:cs typeface="Calibri" panose="020F0502020204030204" pitchFamily="34" charset="0"/>
              </a:rPr>
              <a:t>If Letter of Offer is not yet signed and candidate has house hunting expenses to reimburse, include in the Chrome River report document text stating that “the Letter of Offer has not yet been signed</a:t>
            </a:r>
            <a:r>
              <a:rPr lang="en-US" sz="2800" dirty="0" smtClean="0">
                <a:solidFill>
                  <a:schemeClr val="accent2"/>
                </a:solidFill>
                <a:latin typeface="Gotham Book"/>
                <a:cs typeface="Calibri" panose="020F0502020204030204" pitchFamily="34" charset="0"/>
              </a:rPr>
              <a:t>”.</a:t>
            </a:r>
            <a:endParaRPr lang="en-US" sz="2800" dirty="0">
              <a:solidFill>
                <a:schemeClr val="accent2"/>
              </a:solidFill>
              <a:latin typeface="Gotham Book"/>
              <a:cs typeface="Calibri" panose="020F0502020204030204" pitchFamily="34" charset="0"/>
            </a:endParaRPr>
          </a:p>
          <a:p>
            <a:pPr>
              <a:spcAft>
                <a:spcPts val="1200"/>
              </a:spcAft>
            </a:pPr>
            <a:r>
              <a:rPr lang="en-US" sz="2800" dirty="0">
                <a:solidFill>
                  <a:schemeClr val="accent2"/>
                </a:solidFill>
                <a:latin typeface="Gotham Book"/>
                <a:cs typeface="Calibri" panose="020F0502020204030204" pitchFamily="34" charset="0"/>
              </a:rPr>
              <a:t>New Hire can elect to </a:t>
            </a:r>
            <a:r>
              <a:rPr lang="en-US" sz="2800" dirty="0" smtClean="0">
                <a:solidFill>
                  <a:schemeClr val="accent2"/>
                </a:solidFill>
                <a:latin typeface="Gotham Book"/>
                <a:cs typeface="Calibri" panose="020F0502020204030204" pitchFamily="34" charset="0"/>
              </a:rPr>
              <a:t>have UNM pay </a:t>
            </a:r>
            <a:r>
              <a:rPr lang="en-US" sz="2800" dirty="0">
                <a:solidFill>
                  <a:schemeClr val="accent2"/>
                </a:solidFill>
                <a:latin typeface="Gotham Book"/>
                <a:cs typeface="Calibri" panose="020F0502020204030204" pitchFamily="34" charset="0"/>
              </a:rPr>
              <a:t>the moving carrier </a:t>
            </a:r>
            <a:r>
              <a:rPr lang="en-US" sz="2800" dirty="0" smtClean="0">
                <a:solidFill>
                  <a:schemeClr val="accent2"/>
                </a:solidFill>
                <a:latin typeface="Gotham Book"/>
                <a:cs typeface="Calibri" panose="020F0502020204030204" pitchFamily="34" charset="0"/>
              </a:rPr>
              <a:t>directly</a:t>
            </a:r>
            <a:r>
              <a:rPr lang="en-US" sz="2800" dirty="0">
                <a:solidFill>
                  <a:schemeClr val="accent2"/>
                </a:solidFill>
                <a:latin typeface="Gotham Book"/>
                <a:cs typeface="Calibri" panose="020F0502020204030204" pitchFamily="34" charset="0"/>
              </a:rPr>
              <a:t> </a:t>
            </a:r>
            <a:r>
              <a:rPr lang="en-US" sz="2800" dirty="0" smtClean="0">
                <a:solidFill>
                  <a:schemeClr val="accent2"/>
                </a:solidFill>
                <a:latin typeface="Gotham Book"/>
                <a:cs typeface="Calibri" panose="020F0502020204030204" pitchFamily="34" charset="0"/>
              </a:rPr>
              <a:t>and </a:t>
            </a:r>
            <a:r>
              <a:rPr lang="en-US" sz="2800" dirty="0">
                <a:solidFill>
                  <a:schemeClr val="accent2"/>
                </a:solidFill>
                <a:latin typeface="Gotham Book"/>
                <a:cs typeface="Calibri" panose="020F0502020204030204" pitchFamily="34" charset="0"/>
              </a:rPr>
              <a:t>the amount will be deducted from the Relocation Allowance</a:t>
            </a:r>
            <a:r>
              <a:rPr lang="en-US" sz="2800" dirty="0" smtClean="0">
                <a:solidFill>
                  <a:schemeClr val="accent2"/>
                </a:solidFill>
                <a:latin typeface="Gotham Book"/>
                <a:cs typeface="Calibri" panose="020F0502020204030204" pitchFamily="34" charset="0"/>
              </a:rPr>
              <a:t>. See UNM Policy 4020 section 4 for details.</a:t>
            </a:r>
            <a:endParaRPr lang="en-US" sz="2800" dirty="0">
              <a:solidFill>
                <a:schemeClr val="accent2"/>
              </a:solidFill>
              <a:latin typeface="Gotham Book"/>
              <a:cs typeface="Calibri" panose="020F0502020204030204" pitchFamily="34" charset="0"/>
            </a:endParaRPr>
          </a:p>
          <a:p>
            <a:r>
              <a:rPr lang="en-US" sz="2800" dirty="0">
                <a:solidFill>
                  <a:schemeClr val="accent2"/>
                </a:solidFill>
                <a:latin typeface="Gotham Book"/>
                <a:cs typeface="Calibri" panose="020F0502020204030204" pitchFamily="34" charset="0"/>
              </a:rPr>
              <a:t>Do </a:t>
            </a:r>
            <a:r>
              <a:rPr lang="en-US" sz="2800" b="1" dirty="0">
                <a:solidFill>
                  <a:schemeClr val="accent2"/>
                </a:solidFill>
                <a:latin typeface="Gotham Book"/>
                <a:cs typeface="Calibri" panose="020F0502020204030204" pitchFamily="34" charset="0"/>
              </a:rPr>
              <a:t>not</a:t>
            </a:r>
            <a:r>
              <a:rPr lang="en-US" sz="2800" dirty="0">
                <a:solidFill>
                  <a:schemeClr val="accent2"/>
                </a:solidFill>
                <a:latin typeface="Gotham Book"/>
                <a:cs typeface="Calibri" panose="020F0502020204030204" pitchFamily="34" charset="0"/>
              </a:rPr>
              <a:t> use PCard to pay for relocation expenses incurred the date of or after the Letter of Offer is signed.</a:t>
            </a:r>
          </a:p>
        </p:txBody>
      </p:sp>
    </p:spTree>
    <p:extLst>
      <p:ext uri="{BB962C8B-B14F-4D97-AF65-F5344CB8AC3E}">
        <p14:creationId xmlns:p14="http://schemas.microsoft.com/office/powerpoint/2010/main" val="425084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1428750"/>
            <a:ext cx="3090672" cy="3920490"/>
          </a:xfrm>
        </p:spPr>
        <p:txBody>
          <a:bodyPr>
            <a:normAutofit fontScale="90000"/>
          </a:bodyPr>
          <a:lstStyle/>
          <a:p>
            <a:pPr algn="ctr">
              <a:lnSpc>
                <a:spcPct val="150000"/>
              </a:lnSpc>
            </a:pPr>
            <a:r>
              <a:rPr lang="en-US" dirty="0" smtClean="0"/>
              <a:t>GUIDANCE FOR RECRUITMENT EXPENSE</a:t>
            </a:r>
            <a:br>
              <a:rPr lang="en-US" dirty="0" smtClean="0"/>
            </a:br>
            <a:r>
              <a:rPr lang="en-US" dirty="0" smtClean="0"/>
              <a:t>VS</a:t>
            </a:r>
            <a:br>
              <a:rPr lang="en-US" dirty="0" smtClean="0"/>
            </a:br>
            <a:r>
              <a:rPr lang="en-US" dirty="0" smtClean="0"/>
              <a:t>RELOCATION EXPENSE</a:t>
            </a:r>
            <a:endParaRPr lang="en-US" dirty="0"/>
          </a:p>
        </p:txBody>
      </p:sp>
      <p:sp>
        <p:nvSpPr>
          <p:cNvPr id="3" name="Content Placeholder 2"/>
          <p:cNvSpPr>
            <a:spLocks noGrp="1"/>
          </p:cNvSpPr>
          <p:nvPr>
            <p:ph idx="1"/>
          </p:nvPr>
        </p:nvSpPr>
        <p:spPr>
          <a:xfrm>
            <a:off x="4037520" y="757289"/>
            <a:ext cx="7465215" cy="5263411"/>
          </a:xfrm>
        </p:spPr>
        <p:txBody>
          <a:bodyPr>
            <a:normAutofit fontScale="92500"/>
          </a:bodyPr>
          <a:lstStyle/>
          <a:p>
            <a:pPr marL="0" indent="0" defTabSz="457200">
              <a:lnSpc>
                <a:spcPct val="100000"/>
              </a:lnSpc>
              <a:spcBef>
                <a:spcPct val="20000"/>
              </a:spcBef>
              <a:spcAft>
                <a:spcPts val="600"/>
              </a:spcAft>
              <a:buClr>
                <a:prstClr val="white"/>
              </a:buClr>
              <a:buSzPct val="80000"/>
              <a:buNone/>
            </a:pPr>
            <a:r>
              <a:rPr lang="en-US" sz="2800" dirty="0" smtClean="0">
                <a:solidFill>
                  <a:schemeClr val="accent2"/>
                </a:solidFill>
                <a:latin typeface="Gotham Book"/>
                <a:ea typeface="+mn-ea"/>
                <a:cs typeface="Calibri" panose="020F0502020204030204" pitchFamily="34" charset="0"/>
              </a:rPr>
              <a:t>Recruitment Account Codes:</a:t>
            </a:r>
          </a:p>
          <a:p>
            <a:pPr marL="0" indent="0" defTabSz="457200">
              <a:lnSpc>
                <a:spcPct val="100000"/>
              </a:lnSpc>
              <a:spcBef>
                <a:spcPct val="20000"/>
              </a:spcBef>
              <a:spcAft>
                <a:spcPts val="600"/>
              </a:spcAft>
              <a:buClr>
                <a:prstClr val="white"/>
              </a:buClr>
              <a:buSzPct val="80000"/>
              <a:buNone/>
            </a:pPr>
            <a:r>
              <a:rPr lang="en-US" sz="2800" dirty="0" smtClean="0">
                <a:solidFill>
                  <a:schemeClr val="accent2"/>
                </a:solidFill>
                <a:latin typeface="Gotham Book"/>
                <a:ea typeface="+mn-ea"/>
                <a:cs typeface="Calibri" panose="020F0502020204030204" pitchFamily="34" charset="0"/>
              </a:rPr>
              <a:t>31M0 – Faculty recruitment costs</a:t>
            </a:r>
          </a:p>
          <a:p>
            <a:pPr marL="0" indent="0" defTabSz="457200">
              <a:lnSpc>
                <a:spcPct val="100000"/>
              </a:lnSpc>
              <a:spcBef>
                <a:spcPct val="20000"/>
              </a:spcBef>
              <a:spcAft>
                <a:spcPts val="600"/>
              </a:spcAft>
              <a:buClr>
                <a:prstClr val="white"/>
              </a:buClr>
              <a:buSzPct val="80000"/>
              <a:buNone/>
            </a:pPr>
            <a:r>
              <a:rPr lang="en-US" sz="2800" dirty="0" smtClean="0">
                <a:solidFill>
                  <a:schemeClr val="accent2"/>
                </a:solidFill>
                <a:latin typeface="Gotham Book"/>
                <a:ea typeface="+mn-ea"/>
                <a:cs typeface="Calibri" panose="020F0502020204030204" pitchFamily="34" charset="0"/>
              </a:rPr>
              <a:t>31M1 – Staff </a:t>
            </a:r>
            <a:r>
              <a:rPr lang="en-US" sz="2800" dirty="0" smtClean="0">
                <a:solidFill>
                  <a:schemeClr val="accent2"/>
                </a:solidFill>
                <a:latin typeface="Gotham Book"/>
                <a:cs typeface="Calibri" panose="020F0502020204030204" pitchFamily="34" charset="0"/>
              </a:rPr>
              <a:t>recruitment costs</a:t>
            </a:r>
          </a:p>
          <a:p>
            <a:pPr marL="0" indent="0" defTabSz="457200">
              <a:lnSpc>
                <a:spcPct val="100000"/>
              </a:lnSpc>
              <a:spcBef>
                <a:spcPct val="20000"/>
              </a:spcBef>
              <a:spcAft>
                <a:spcPts val="600"/>
              </a:spcAft>
              <a:buClr>
                <a:prstClr val="white"/>
              </a:buClr>
              <a:buSzPct val="80000"/>
              <a:buNone/>
            </a:pPr>
            <a:r>
              <a:rPr lang="en-US" sz="2800" dirty="0" smtClean="0">
                <a:solidFill>
                  <a:schemeClr val="accent2"/>
                </a:solidFill>
                <a:latin typeface="Gotham Book"/>
                <a:ea typeface="+mn-ea"/>
                <a:cs typeface="Calibri" panose="020F0502020204030204" pitchFamily="34" charset="0"/>
              </a:rPr>
              <a:t>3850 – Foreign travel including recruiting for faculty, staff and students</a:t>
            </a:r>
          </a:p>
          <a:p>
            <a:pPr marL="0" indent="0" defTabSz="457200">
              <a:lnSpc>
                <a:spcPct val="100000"/>
              </a:lnSpc>
              <a:spcBef>
                <a:spcPct val="20000"/>
              </a:spcBef>
              <a:spcAft>
                <a:spcPts val="600"/>
              </a:spcAft>
              <a:buClr>
                <a:prstClr val="white"/>
              </a:buClr>
              <a:buSzPct val="80000"/>
              <a:buNone/>
            </a:pPr>
            <a:r>
              <a:rPr lang="en-US" sz="2800" dirty="0" smtClean="0">
                <a:solidFill>
                  <a:schemeClr val="accent2"/>
                </a:solidFill>
                <a:latin typeface="Gotham Book"/>
                <a:ea typeface="+mn-ea"/>
                <a:cs typeface="Calibri" panose="020F0502020204030204" pitchFamily="34" charset="0"/>
              </a:rPr>
              <a:t>38N0 – Travel recruiting </a:t>
            </a:r>
          </a:p>
          <a:p>
            <a:pPr marL="0" indent="0" defTabSz="457200">
              <a:lnSpc>
                <a:spcPct val="100000"/>
              </a:lnSpc>
              <a:spcBef>
                <a:spcPct val="20000"/>
              </a:spcBef>
              <a:spcAft>
                <a:spcPts val="600"/>
              </a:spcAft>
              <a:buClr>
                <a:prstClr val="white"/>
              </a:buClr>
              <a:buSzPct val="80000"/>
              <a:buNone/>
            </a:pPr>
            <a:r>
              <a:rPr lang="en-US" sz="2800" dirty="0" smtClean="0">
                <a:solidFill>
                  <a:schemeClr val="accent2"/>
                </a:solidFill>
                <a:latin typeface="Gotham Book"/>
                <a:ea typeface="+mn-ea"/>
                <a:cs typeface="Calibri" panose="020F0502020204030204" pitchFamily="34" charset="0"/>
              </a:rPr>
              <a:t>38N1 – Student travel recruiting</a:t>
            </a:r>
          </a:p>
          <a:p>
            <a:pPr marL="0" indent="0" defTabSz="457200">
              <a:lnSpc>
                <a:spcPct val="100000"/>
              </a:lnSpc>
              <a:spcBef>
                <a:spcPct val="20000"/>
              </a:spcBef>
              <a:spcAft>
                <a:spcPts val="600"/>
              </a:spcAft>
              <a:buClr>
                <a:prstClr val="white"/>
              </a:buClr>
              <a:buSzPct val="80000"/>
              <a:buNone/>
            </a:pPr>
            <a:r>
              <a:rPr lang="en-US" sz="2800" dirty="0" smtClean="0">
                <a:solidFill>
                  <a:schemeClr val="accent2"/>
                </a:solidFill>
                <a:latin typeface="Gotham Book"/>
                <a:ea typeface="+mn-ea"/>
                <a:cs typeface="Calibri" panose="020F0502020204030204" pitchFamily="34" charset="0"/>
              </a:rPr>
              <a:t>38L0 – </a:t>
            </a:r>
            <a:r>
              <a:rPr lang="en-US" sz="2800" dirty="0" smtClean="0">
                <a:solidFill>
                  <a:schemeClr val="accent2"/>
                </a:solidFill>
                <a:latin typeface="Gotham Book"/>
                <a:ea typeface="+mn-ea"/>
                <a:cs typeface="Calibri" panose="020F0502020204030204" pitchFamily="34" charset="0"/>
              </a:rPr>
              <a:t>Moving Expense – This a</a:t>
            </a:r>
            <a:r>
              <a:rPr lang="en-US" sz="2800" dirty="0" smtClean="0">
                <a:solidFill>
                  <a:schemeClr val="accent2"/>
                </a:solidFill>
                <a:latin typeface="Gotham Book"/>
                <a:ea typeface="+mn-ea"/>
                <a:cs typeface="Calibri" panose="020F0502020204030204" pitchFamily="34" charset="0"/>
              </a:rPr>
              <a:t>ccount </a:t>
            </a:r>
            <a:r>
              <a:rPr lang="en-US" sz="2800" dirty="0" smtClean="0">
                <a:solidFill>
                  <a:schemeClr val="accent2"/>
                </a:solidFill>
                <a:latin typeface="Gotham Book"/>
                <a:ea typeface="+mn-ea"/>
                <a:cs typeface="Calibri" panose="020F0502020204030204" pitchFamily="34" charset="0"/>
              </a:rPr>
              <a:t>code </a:t>
            </a:r>
            <a:r>
              <a:rPr lang="en-US" sz="2800" dirty="0" smtClean="0">
                <a:solidFill>
                  <a:schemeClr val="accent2"/>
                </a:solidFill>
                <a:latin typeface="Gotham Book"/>
                <a:ea typeface="+mn-ea"/>
                <a:cs typeface="Calibri" panose="020F0502020204030204" pitchFamily="34" charset="0"/>
              </a:rPr>
              <a:t>is no </a:t>
            </a:r>
            <a:r>
              <a:rPr lang="en-US" sz="2800" dirty="0" smtClean="0">
                <a:solidFill>
                  <a:schemeClr val="accent2"/>
                </a:solidFill>
                <a:latin typeface="Gotham Book"/>
                <a:ea typeface="+mn-ea"/>
                <a:cs typeface="Calibri" panose="020F0502020204030204" pitchFamily="34" charset="0"/>
              </a:rPr>
              <a:t>longer available in Chrome River or PCard. </a:t>
            </a:r>
            <a:r>
              <a:rPr lang="en-US" sz="2800" dirty="0" smtClean="0">
                <a:solidFill>
                  <a:schemeClr val="accent2"/>
                </a:solidFill>
                <a:latin typeface="Gotham Book"/>
                <a:ea typeface="+mn-ea"/>
                <a:cs typeface="Calibri" panose="020F0502020204030204" pitchFamily="34" charset="0"/>
              </a:rPr>
              <a:t>    </a:t>
            </a:r>
            <a:r>
              <a:rPr lang="en-US" sz="2800" dirty="0">
                <a:solidFill>
                  <a:schemeClr val="accent2"/>
                </a:solidFill>
                <a:latin typeface="Gotham Book"/>
                <a:ea typeface="+mn-ea"/>
                <a:cs typeface="Calibri" panose="020F0502020204030204" pitchFamily="34" charset="0"/>
              </a:rPr>
              <a:t>U</a:t>
            </a:r>
            <a:r>
              <a:rPr lang="en-US" sz="2800" dirty="0" smtClean="0">
                <a:solidFill>
                  <a:schemeClr val="accent2"/>
                </a:solidFill>
                <a:latin typeface="Gotham Book"/>
                <a:ea typeface="+mn-ea"/>
                <a:cs typeface="Calibri" panose="020F0502020204030204" pitchFamily="34" charset="0"/>
              </a:rPr>
              <a:t>sed for </a:t>
            </a:r>
            <a:r>
              <a:rPr lang="en-US" sz="2800" dirty="0" smtClean="0">
                <a:solidFill>
                  <a:schemeClr val="accent2"/>
                </a:solidFill>
                <a:latin typeface="Gotham Book"/>
                <a:ea typeface="+mn-ea"/>
                <a:cs typeface="Calibri" panose="020F0502020204030204" pitchFamily="34" charset="0"/>
              </a:rPr>
              <a:t>Purchase Requisitions – Moving Carrier</a:t>
            </a:r>
            <a:endParaRPr lang="en-US" sz="2800" dirty="0">
              <a:solidFill>
                <a:schemeClr val="accent2"/>
              </a:solidFill>
              <a:latin typeface="Gotham Book"/>
              <a:ea typeface="+mn-ea"/>
              <a:cs typeface="Calibri" panose="020F0502020204030204" pitchFamily="34" charset="0"/>
            </a:endParaRPr>
          </a:p>
        </p:txBody>
      </p:sp>
      <p:sp>
        <p:nvSpPr>
          <p:cNvPr id="5" name="Footer Placeholder 4"/>
          <p:cNvSpPr>
            <a:spLocks noGrp="1"/>
          </p:cNvSpPr>
          <p:nvPr>
            <p:ph type="ftr" sz="quarter" idx="11"/>
          </p:nvPr>
        </p:nvSpPr>
        <p:spPr/>
        <p:txBody>
          <a:bodyPr/>
          <a:lstStyle/>
          <a:p>
            <a:r>
              <a:rPr lang="en-US" smtClean="0"/>
              <a:t>THE UNIVERSITY OF NEW MEXICO</a:t>
            </a:r>
            <a:endParaRPr lang="en-US" dirty="0"/>
          </a:p>
        </p:txBody>
      </p:sp>
    </p:spTree>
    <p:extLst>
      <p:ext uri="{BB962C8B-B14F-4D97-AF65-F5344CB8AC3E}">
        <p14:creationId xmlns:p14="http://schemas.microsoft.com/office/powerpoint/2010/main" val="2324400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Custom 1">
      <a:dk1>
        <a:srgbClr val="000000"/>
      </a:dk1>
      <a:lt1>
        <a:srgbClr val="FFFFFF"/>
      </a:lt1>
      <a:dk2>
        <a:srgbClr val="63666A"/>
      </a:dk2>
      <a:lt2>
        <a:srgbClr val="A7A8AA"/>
      </a:lt2>
      <a:accent1>
        <a:srgbClr val="BA0C2F"/>
      </a:accent1>
      <a:accent2>
        <a:srgbClr val="007A86"/>
      </a:accent2>
      <a:accent3>
        <a:srgbClr val="8A387C"/>
      </a:accent3>
      <a:accent4>
        <a:srgbClr val="ED8B00"/>
      </a:accent4>
      <a:accent5>
        <a:srgbClr val="A8AA19"/>
      </a:accent5>
      <a:accent6>
        <a:srgbClr val="C05131"/>
      </a:accent6>
      <a:hlink>
        <a:srgbClr val="008A86"/>
      </a:hlink>
      <a:folHlink>
        <a:srgbClr val="BA0C2F"/>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UNM-HS-Presentation2 [Read-Only]" id="{F1F3CD6B-A6C4-406F-98D6-F0C81313FB8B}" vid="{F706424B-B6D7-471A-ABA4-EC38C5C1F4D2}"/>
    </a:ext>
  </a:extLst>
</a:theme>
</file>

<file path=ppt/theme/theme2.xml><?xml version="1.0" encoding="utf-8"?>
<a:theme xmlns:a="http://schemas.openxmlformats.org/drawingml/2006/main" name="1_Frame">
  <a:themeElements>
    <a:clrScheme name="Custom 1">
      <a:dk1>
        <a:srgbClr val="000000"/>
      </a:dk1>
      <a:lt1>
        <a:srgbClr val="FFFFFF"/>
      </a:lt1>
      <a:dk2>
        <a:srgbClr val="63666A"/>
      </a:dk2>
      <a:lt2>
        <a:srgbClr val="A7A8AA"/>
      </a:lt2>
      <a:accent1>
        <a:srgbClr val="BA0C2F"/>
      </a:accent1>
      <a:accent2>
        <a:srgbClr val="007A86"/>
      </a:accent2>
      <a:accent3>
        <a:srgbClr val="8A387C"/>
      </a:accent3>
      <a:accent4>
        <a:srgbClr val="ED8B00"/>
      </a:accent4>
      <a:accent5>
        <a:srgbClr val="A8AA19"/>
      </a:accent5>
      <a:accent6>
        <a:srgbClr val="C05131"/>
      </a:accent6>
      <a:hlink>
        <a:srgbClr val="008A86"/>
      </a:hlink>
      <a:folHlink>
        <a:srgbClr val="BA0C2F"/>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UNM-HS-Presentation2 [Read-Only]" id="{F1F3CD6B-A6C4-406F-98D6-F0C81313FB8B}" vid="{CF403198-87E6-4EA3-9A42-FA655CCEFE8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UNM-HS-Presentation2</Template>
  <TotalTime>1230</TotalTime>
  <Words>342</Words>
  <Application>Microsoft Office PowerPoint</Application>
  <PresentationFormat>Widescreen</PresentationFormat>
  <Paragraphs>41</Paragraphs>
  <Slides>7</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Calibri</vt:lpstr>
      <vt:lpstr>Corbel</vt:lpstr>
      <vt:lpstr>Gotham</vt:lpstr>
      <vt:lpstr>Gotham Book</vt:lpstr>
      <vt:lpstr>Wingdings</vt:lpstr>
      <vt:lpstr>Wingdings 2</vt:lpstr>
      <vt:lpstr>Frame</vt:lpstr>
      <vt:lpstr>1_Frame</vt:lpstr>
      <vt:lpstr>Recruitment vs Relocation Expense</vt:lpstr>
      <vt:lpstr>PowerPoint Presentation</vt:lpstr>
      <vt:lpstr>GUIDANCE FOR RECRUITMENT EXPENSE VS RELOCATION EXPENSE</vt:lpstr>
      <vt:lpstr>PowerPoint Presentation</vt:lpstr>
      <vt:lpstr>PowerPoint Presentation</vt:lpstr>
      <vt:lpstr>PowerPoint Presentation</vt:lpstr>
      <vt:lpstr>GUIDANCE FOR RECRUITMENT EXPENSE VS RELOCATION EXPENSE</vt:lpstr>
    </vt:vector>
  </TitlesOfParts>
  <Company>UNM HSC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Cynthia Allison</dc:creator>
  <cp:lastModifiedBy>Windows User</cp:lastModifiedBy>
  <cp:revision>24</cp:revision>
  <cp:lastPrinted>2019-10-04T15:40:11Z</cp:lastPrinted>
  <dcterms:created xsi:type="dcterms:W3CDTF">2019-10-03T17:49:03Z</dcterms:created>
  <dcterms:modified xsi:type="dcterms:W3CDTF">2019-10-04T15:42:09Z</dcterms:modified>
</cp:coreProperties>
</file>