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7"/>
  </p:notesMasterIdLst>
  <p:sldIdLst>
    <p:sldId id="256" r:id="rId2"/>
    <p:sldId id="258" r:id="rId3"/>
    <p:sldId id="259" r:id="rId4"/>
    <p:sldId id="261" r:id="rId5"/>
    <p:sldId id="262" r:id="rId6"/>
    <p:sldId id="312" r:id="rId7"/>
    <p:sldId id="260" r:id="rId8"/>
    <p:sldId id="313" r:id="rId9"/>
    <p:sldId id="263" r:id="rId10"/>
    <p:sldId id="264" r:id="rId11"/>
    <p:sldId id="265" r:id="rId12"/>
    <p:sldId id="277" r:id="rId13"/>
    <p:sldId id="314" r:id="rId14"/>
    <p:sldId id="315" r:id="rId15"/>
    <p:sldId id="317" r:id="rId16"/>
    <p:sldId id="316" r:id="rId17"/>
    <p:sldId id="318" r:id="rId18"/>
    <p:sldId id="319" r:id="rId19"/>
    <p:sldId id="321" r:id="rId20"/>
    <p:sldId id="320" r:id="rId21"/>
    <p:sldId id="282" r:id="rId22"/>
    <p:sldId id="284" r:id="rId23"/>
    <p:sldId id="285" r:id="rId24"/>
    <p:sldId id="283" r:id="rId25"/>
    <p:sldId id="286" r:id="rId26"/>
    <p:sldId id="287" r:id="rId27"/>
    <p:sldId id="288" r:id="rId28"/>
    <p:sldId id="289" r:id="rId29"/>
    <p:sldId id="290" r:id="rId30"/>
    <p:sldId id="291" r:id="rId31"/>
    <p:sldId id="292" r:id="rId32"/>
    <p:sldId id="293" r:id="rId33"/>
    <p:sldId id="294" r:id="rId34"/>
    <p:sldId id="295" r:id="rId35"/>
    <p:sldId id="296" r:id="rId36"/>
    <p:sldId id="266" r:id="rId37"/>
    <p:sldId id="269" r:id="rId38"/>
    <p:sldId id="270" r:id="rId39"/>
    <p:sldId id="271" r:id="rId40"/>
    <p:sldId id="272" r:id="rId41"/>
    <p:sldId id="273" r:id="rId42"/>
    <p:sldId id="274" r:id="rId43"/>
    <p:sldId id="276" r:id="rId44"/>
    <p:sldId id="275" r:id="rId45"/>
    <p:sldId id="311" r:id="rId4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BFDA"/>
    <a:srgbClr val="CCCCFF"/>
    <a:srgbClr val="FFCCFF"/>
    <a:srgbClr val="FFCC99"/>
    <a:srgbClr val="FFCC66"/>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autoAdjust="0"/>
    <p:restoredTop sz="72833" autoAdjust="0"/>
  </p:normalViewPr>
  <p:slideViewPr>
    <p:cSldViewPr>
      <p:cViewPr varScale="1">
        <p:scale>
          <a:sx n="77" d="100"/>
          <a:sy n="77" d="100"/>
        </p:scale>
        <p:origin x="-180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8172FE38-070D-4636-848A-611F4325F3AE}" type="datetimeFigureOut">
              <a:rPr lang="en-US"/>
              <a:pPr>
                <a:defRPr/>
              </a:pPr>
              <a:t>11/8/2011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5BCD2E2C-FF6A-497D-A570-BC13F94FD035}" type="slidenum">
              <a:rPr lang="en-US"/>
              <a:pPr>
                <a:defRPr/>
              </a:pPr>
              <a:t>‹#›</a:t>
            </a:fld>
            <a:endParaRPr lang="en-US"/>
          </a:p>
        </p:txBody>
      </p:sp>
    </p:spTree>
    <p:extLst>
      <p:ext uri="{BB962C8B-B14F-4D97-AF65-F5344CB8AC3E}">
        <p14:creationId xmlns:p14="http://schemas.microsoft.com/office/powerpoint/2010/main" val="36790383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77487803-F91A-4667-A58A-226A7E4E7941}"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mn-lt"/>
                <a:ea typeface="+mn-ea"/>
                <a:cs typeface="+mn-cs"/>
              </a:rPr>
              <a:t>Can be found in the Finance Production Reports folder.</a:t>
            </a:r>
          </a:p>
          <a:p>
            <a:endParaRPr lang="en-US" dirty="0" smtClean="0"/>
          </a:p>
        </p:txBody>
      </p:sp>
      <p:sp>
        <p:nvSpPr>
          <p:cNvPr id="4" name="Slide Number Placeholder 3"/>
          <p:cNvSpPr>
            <a:spLocks noGrp="1"/>
          </p:cNvSpPr>
          <p:nvPr>
            <p:ph type="sldNum" sz="quarter" idx="10"/>
          </p:nvPr>
        </p:nvSpPr>
        <p:spPr/>
        <p:txBody>
          <a:bodyPr/>
          <a:lstStyle/>
          <a:p>
            <a:pPr>
              <a:defRPr/>
            </a:pPr>
            <a:fld id="{5BCD2E2C-FF6A-497D-A570-BC13F94FD035}" type="slidenum">
              <a:rPr lang="en-US" smtClean="0"/>
              <a:pPr>
                <a:defRPr/>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To find your level 5 org, if you only know the beginning of the code, put in the beginning, followed by a % sign.  Then select “Find”.  All the level 5 org codes with that beginning will be listed.  Select the correct one.  Here, 997A was selected.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Now we are going to generate a listing of funds in deficit for 997A: Pediatrics Level 5.  After you (1)”Select Values” and select from the (2)”Reports Available”, click (3)“Generate Report”.</a:t>
            </a:r>
          </a:p>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5BCD2E2C-FF6A-497D-A570-BC13F94FD035}" type="slidenum">
              <a:rPr lang="en-US" smtClean="0"/>
              <a:pPr>
                <a:defRPr/>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mn-lt"/>
                <a:ea typeface="+mn-ea"/>
                <a:cs typeface="+mn-cs"/>
              </a:rPr>
              <a:t>This is page 6 and 7 of the report.  In this example, you can see that under Fund 3U0007, Org 997A is in deficit at Organization Level 5, fund level 3 for fund 3U0007.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5BCD2E2C-FF6A-497D-A570-BC13F94FD035}" type="slidenum">
              <a:rPr lang="en-US" smtClean="0"/>
              <a:pPr>
                <a:defRPr/>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5BCD2E2C-FF6A-497D-A570-BC13F94FD035}" type="slidenum">
              <a:rPr lang="en-US" smtClean="0"/>
              <a:pPr>
                <a:defRPr/>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mn-lt"/>
                <a:ea typeface="+mn-ea"/>
                <a:cs typeface="+mn-cs"/>
              </a:rPr>
              <a:t>You can then look at the information you ran (in this case, 997A, Level 5) in different formats without re-running the report.  Here is an example of the executive summary report.</a:t>
            </a:r>
            <a:br>
              <a:rPr lang="en-US" sz="1200" kern="1200" dirty="0" smtClean="0">
                <a:solidFill>
                  <a:schemeClr val="tx1"/>
                </a:solidFill>
                <a:latin typeface="+mn-lt"/>
                <a:ea typeface="+mn-ea"/>
                <a:cs typeface="+mn-cs"/>
              </a:rPr>
            </a:br>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5BCD2E2C-FF6A-497D-A570-BC13F94FD035}" type="slidenum">
              <a:rPr lang="en-US" smtClean="0"/>
              <a:pPr>
                <a:defRPr/>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5BCD2E2C-FF6A-497D-A570-BC13F94FD035}" type="slidenum">
              <a:rPr lang="en-US" smtClean="0"/>
              <a:pPr>
                <a:defRPr/>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To query, select F7, input the Fund and Organization numbers, and select F8.</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The fund for this example is 3U0007, a level 3 fund.  This is the one we looked at on pages 6&amp;7 of the FORH0003 report, in the previous example. The Level 5 Organization is 997A, from our original report query. FGIBAVL shows you in one line the available balance at org level 5 for this level 3 fund.</a:t>
            </a:r>
          </a:p>
          <a:p>
            <a:endParaRPr lang="en-US" sz="1200" kern="1200" dirty="0" smtClean="0">
              <a:solidFill>
                <a:schemeClr val="tx1"/>
              </a:solidFill>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mn-lt"/>
                <a:ea typeface="+mn-ea"/>
                <a:cs typeface="+mn-cs"/>
              </a:rPr>
              <a:t>You can see that this fund has $1,515 budgeted, and so far this fiscal year has spent $3,189.27.  There are no commitments, so the fund 3U0007 for Pediatrics Level 5 Org (997A) is in deficit spending of  $1,674.27.  </a:t>
            </a:r>
          </a:p>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5BCD2E2C-FF6A-497D-A570-BC13F94FD035}" type="slidenum">
              <a:rPr lang="en-US" smtClean="0"/>
              <a:pPr>
                <a:defRPr/>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5BCD2E2C-FF6A-497D-A570-BC13F94FD035}" type="slidenum">
              <a:rPr lang="en-US" smtClean="0"/>
              <a:pPr>
                <a:defRPr/>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mn-lt"/>
                <a:ea typeface="+mn-ea"/>
                <a:cs typeface="+mn-cs"/>
              </a:rPr>
              <a:t>Input the index number and select “next block”.</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mn-lt"/>
                <a:ea typeface="+mn-ea"/>
                <a:cs typeface="+mn-cs"/>
              </a:rPr>
              <a:t>The index in this example is the same one on pages 6&amp;7 of the FORH0003 report, in a previous example. This gives you an account breakdown.  The expense accounts [-428.44, -1537.98, 308.72, -16.57=1,674.27] add to the same total.</a:t>
            </a:r>
          </a:p>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5BCD2E2C-FF6A-497D-A570-BC13F94FD035}" type="slidenum">
              <a:rPr lang="en-US" smtClean="0"/>
              <a:pPr>
                <a:defRPr/>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mn-lt"/>
                <a:ea typeface="+mn-ea"/>
                <a:cs typeface="+mn-cs"/>
              </a:rPr>
              <a:t>Again, the available balance shows the level 3 fund 3U0007 is in deficit by $1,674.27.</a:t>
            </a:r>
          </a:p>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5BCD2E2C-FF6A-497D-A570-BC13F94FD035}" type="slidenum">
              <a:rPr lang="en-US" smtClean="0"/>
              <a:pPr>
                <a:defRPr/>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mn-lt"/>
                <a:ea typeface="+mn-ea"/>
                <a:cs typeface="+mn-cs"/>
              </a:rPr>
              <a:t>Note for the HSC:  for the College of Nursing, College of Pharmacy, Health Science Library Informatics Center, and HSC Administration in addition to the Organization Level 5 and Fund Level 3 Banner checks, HSC Financial Services manually checks for NSF status at the index level for many departments. </a:t>
            </a:r>
          </a:p>
          <a:p>
            <a:endParaRPr lang="en-US" dirty="0"/>
          </a:p>
        </p:txBody>
      </p:sp>
      <p:sp>
        <p:nvSpPr>
          <p:cNvPr id="4" name="Slide Number Placeholder 3"/>
          <p:cNvSpPr>
            <a:spLocks noGrp="1"/>
          </p:cNvSpPr>
          <p:nvPr>
            <p:ph type="sldNum" sz="quarter" idx="10"/>
          </p:nvPr>
        </p:nvSpPr>
        <p:spPr/>
        <p:txBody>
          <a:bodyPr/>
          <a:lstStyle/>
          <a:p>
            <a:pPr>
              <a:defRPr/>
            </a:pPr>
            <a:fld id="{5BCD2E2C-FF6A-497D-A570-BC13F94FD035}"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fld id="{5BCD2E2C-FF6A-497D-A570-BC13F94FD035}" type="slidenum">
              <a:rPr lang="en-US" smtClean="0"/>
              <a:pPr>
                <a:defRPr/>
              </a:pPr>
              <a:t>21</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fld id="{5BCD2E2C-FF6A-497D-A570-BC13F94FD035}" type="slidenum">
              <a:rPr lang="en-US" smtClean="0"/>
              <a:pPr>
                <a:defRPr/>
              </a:pPr>
              <a:t>22</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fld id="{5BCD2E2C-FF6A-497D-A570-BC13F94FD035}" type="slidenum">
              <a:rPr lang="en-US" smtClean="0"/>
              <a:pPr>
                <a:defRPr/>
              </a:pPr>
              <a:t>23</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fld id="{5BCD2E2C-FF6A-497D-A570-BC13F94FD035}" type="slidenum">
              <a:rPr lang="en-US" smtClean="0"/>
              <a:pPr>
                <a:defRPr/>
              </a:pPr>
              <a:t>24</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fld id="{5BCD2E2C-FF6A-497D-A570-BC13F94FD035}" type="slidenum">
              <a:rPr lang="en-US" smtClean="0"/>
              <a:pPr>
                <a:defRPr/>
              </a:pPr>
              <a:t>25</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fld id="{5BCD2E2C-FF6A-497D-A570-BC13F94FD035}" type="slidenum">
              <a:rPr lang="en-US" smtClean="0"/>
              <a:pPr>
                <a:defRPr/>
              </a:pPr>
              <a:t>26</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mn-lt"/>
                <a:ea typeface="+mn-ea"/>
                <a:cs typeface="+mn-cs"/>
              </a:rPr>
              <a:t>In order to originate EPAFs, you must have taken EPAF-BAN HRP EP 101 course offered via Learning Central and submitted a BAR named “Originating a Labor Distribution EPAF” to originate an EPAF in </a:t>
            </a:r>
            <a:r>
              <a:rPr lang="en-US" sz="1200" kern="1200" dirty="0" err="1" smtClean="0">
                <a:solidFill>
                  <a:schemeClr val="tx1"/>
                </a:solidFill>
                <a:latin typeface="+mn-lt"/>
                <a:ea typeface="+mn-ea"/>
                <a:cs typeface="+mn-cs"/>
              </a:rPr>
              <a:t>Loboweb</a:t>
            </a:r>
            <a:r>
              <a:rPr lang="en-US" sz="1200" kern="1200" dirty="0" smtClean="0">
                <a:solidFill>
                  <a:schemeClr val="tx1"/>
                </a:solidFill>
                <a:latin typeface="+mn-lt"/>
                <a:ea typeface="+mn-ea"/>
                <a:cs typeface="+mn-cs"/>
              </a:rPr>
              <a:t>.  Encumbrances for payroll are adjusted when</a:t>
            </a:r>
            <a:r>
              <a:rPr lang="en-US" sz="1200" kern="1200" baseline="0" dirty="0" smtClean="0">
                <a:solidFill>
                  <a:schemeClr val="tx1"/>
                </a:solidFill>
                <a:latin typeface="+mn-lt"/>
                <a:ea typeface="+mn-ea"/>
                <a:cs typeface="+mn-cs"/>
              </a:rPr>
              <a:t> posted</a:t>
            </a:r>
            <a:r>
              <a:rPr lang="en-US" sz="1200" kern="1200" dirty="0" smtClean="0">
                <a:solidFill>
                  <a:schemeClr val="tx1"/>
                </a:solidFill>
                <a:latin typeface="+mn-lt"/>
                <a:ea typeface="+mn-ea"/>
                <a:cs typeface="+mn-cs"/>
              </a:rPr>
              <a:t>, so you may not see your adjustment immediately.</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You must have taken the PZAREDS course offered via Learning Central and submitted a BAR named “Department Labor Redistributions” to access PZAREDS in Banner.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Once your PZAREDS is posted, the incorrect transactions will be moved, along with related benefits, to the correct index.  Please note that labor redistributions do NOT impact encumbrances.</a:t>
            </a:r>
          </a:p>
          <a:p>
            <a:r>
              <a:rPr lang="en-US" sz="1200" kern="1200" dirty="0" smtClean="0">
                <a:solidFill>
                  <a:schemeClr val="tx1"/>
                </a:solidFill>
                <a:latin typeface="+mn-lt"/>
                <a:ea typeface="+mn-ea"/>
                <a:cs typeface="+mn-cs"/>
              </a:rPr>
              <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fld id="{5BCD2E2C-FF6A-497D-A570-BC13F94FD035}" type="slidenum">
              <a:rPr lang="en-US" smtClean="0"/>
              <a:pPr>
                <a:defRPr/>
              </a:pPr>
              <a:t>27</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fld id="{5BCD2E2C-FF6A-497D-A570-BC13F94FD035}" type="slidenum">
              <a:rPr lang="en-US" smtClean="0"/>
              <a:pPr>
                <a:defRPr/>
              </a:pPr>
              <a:t>28</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fld id="{5BCD2E2C-FF6A-497D-A570-BC13F94FD035}" type="slidenum">
              <a:rPr lang="en-US" smtClean="0"/>
              <a:pPr>
                <a:defRPr/>
              </a:pPr>
              <a:t>29</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fld id="{5BCD2E2C-FF6A-497D-A570-BC13F94FD035}" type="slidenum">
              <a:rPr lang="en-US" smtClean="0"/>
              <a:pPr>
                <a:defRPr/>
              </a:pPr>
              <a:t>30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mn-lt"/>
                <a:ea typeface="+mn-ea"/>
                <a:cs typeface="+mn-cs"/>
              </a:rPr>
              <a:t>Total Accumulated Expense Budget</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mn-lt"/>
                <a:ea typeface="+mn-ea"/>
                <a:cs typeface="+mn-cs"/>
              </a:rPr>
              <a:t>	Less: Fiscal YTD Actual								Less: Fiscal YTD Commitments </a:t>
            </a:r>
            <a:r>
              <a:rPr lang="en-US" sz="1200" b="1" kern="1200" dirty="0" smtClean="0">
                <a:solidFill>
                  <a:srgbClr val="FF0000"/>
                </a:solidFill>
                <a:latin typeface="+mn-lt"/>
                <a:ea typeface="+mn-ea"/>
                <a:cs typeface="+mn-cs"/>
              </a:rPr>
              <a:t>(encumbrances/reservations)</a:t>
            </a:r>
            <a:r>
              <a:rPr lang="en-US" sz="1200" b="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				</a:t>
            </a:r>
            <a:r>
              <a:rPr lang="en-US" sz="1200" u="sng" kern="1200" dirty="0" smtClean="0">
                <a:solidFill>
                  <a:schemeClr val="tx1"/>
                </a:solidFill>
                <a:latin typeface="+mn-lt"/>
                <a:ea typeface="+mn-ea"/>
                <a:cs typeface="+mn-cs"/>
              </a:rPr>
              <a:t>Less: Pending Transactions</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[This does not include internal PRs]</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b="0" kern="1200" dirty="0" smtClean="0">
                <a:solidFill>
                  <a:schemeClr val="tx1"/>
                </a:solidFill>
                <a:latin typeface="+mn-lt"/>
                <a:ea typeface="+mn-ea"/>
                <a:cs typeface="+mn-cs"/>
              </a:rPr>
              <a:t>	= Budget Available for Spending</a:t>
            </a:r>
          </a:p>
          <a:p>
            <a:endParaRPr lang="en-US" dirty="0"/>
          </a:p>
        </p:txBody>
      </p:sp>
      <p:sp>
        <p:nvSpPr>
          <p:cNvPr id="4" name="Slide Number Placeholder 3"/>
          <p:cNvSpPr>
            <a:spLocks noGrp="1"/>
          </p:cNvSpPr>
          <p:nvPr>
            <p:ph type="sldNum" sz="quarter" idx="10"/>
          </p:nvPr>
        </p:nvSpPr>
        <p:spPr/>
        <p:txBody>
          <a:bodyPr/>
          <a:lstStyle/>
          <a:p>
            <a:pPr>
              <a:defRPr/>
            </a:pPr>
            <a:fld id="{5BCD2E2C-FF6A-497D-A570-BC13F94FD035}" type="slidenum">
              <a:rPr lang="en-US" smtClean="0"/>
              <a:pPr>
                <a:defRPr/>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fld id="{5BCD2E2C-FF6A-497D-A570-BC13F94FD035}" type="slidenum">
              <a:rPr lang="en-US" smtClean="0"/>
              <a:pPr>
                <a:defRPr/>
              </a:pPr>
              <a:t>31</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fld id="{5BCD2E2C-FF6A-497D-A570-BC13F94FD035}" type="slidenum">
              <a:rPr lang="en-US" smtClean="0"/>
              <a:pPr>
                <a:defRPr/>
              </a:pPr>
              <a:t>32</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fld id="{5BCD2E2C-FF6A-497D-A570-BC13F94FD035}" type="slidenum">
              <a:rPr lang="en-US" smtClean="0"/>
              <a:pPr>
                <a:defRPr/>
              </a:pPr>
              <a:t>33</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fld id="{5BCD2E2C-FF6A-497D-A570-BC13F94FD035}" type="slidenum">
              <a:rPr lang="en-US" smtClean="0"/>
              <a:pPr>
                <a:defRPr/>
              </a:pPr>
              <a:t>34</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mn-lt"/>
                <a:ea typeface="+mn-ea"/>
                <a:cs typeface="+mn-cs"/>
              </a:rPr>
              <a:t>Check the available balance of your department using Banner Form FGIBDSR, the Executive Summary Form.  This form allows you to query by specific Organization to check the available balance.  If your organization as a whole is NSF, all indices within the organization will be in NSF status.  Discuss the situation with your supervisor.</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fld id="{5BCD2E2C-FF6A-497D-A570-BC13F94FD035}" type="slidenum">
              <a:rPr lang="en-US" smtClean="0"/>
              <a:pPr>
                <a:defRPr/>
              </a:pPr>
              <a:t>35</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BCD2E2C-FF6A-497D-A570-BC13F94FD035}" type="slidenum">
              <a:rPr lang="en-US" smtClean="0"/>
              <a:pPr>
                <a:defRPr/>
              </a:pPr>
              <a:t>36</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BCD2E2C-FF6A-497D-A570-BC13F94FD035}" type="slidenum">
              <a:rPr lang="en-US" smtClean="0"/>
              <a:pPr>
                <a:defRPr/>
              </a:pPr>
              <a:t>39</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BCD2E2C-FF6A-497D-A570-BC13F94FD035}" type="slidenum">
              <a:rPr lang="en-US" smtClean="0"/>
              <a:pPr>
                <a:defRPr/>
              </a:pPr>
              <a:t>40</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BCD2E2C-FF6A-497D-A570-BC13F94FD035}" type="slidenum">
              <a:rPr lang="en-US" smtClean="0"/>
              <a:pPr>
                <a:defRPr/>
              </a:pPr>
              <a:t>41</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BCD2E2C-FF6A-497D-A570-BC13F94FD035}" type="slidenum">
              <a:rPr lang="en-US" smtClean="0"/>
              <a:pPr>
                <a:defRPr/>
              </a:pPr>
              <a:t>42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mn-lt"/>
                <a:ea typeface="+mn-ea"/>
                <a:cs typeface="+mn-cs"/>
              </a:rPr>
              <a:t>Please note:  transactions that are not subject to NSF checking can place the unit in deficit if there is not enough available budget to fund the transaction.  Reconcile your feeds from Banner monthly.</a:t>
            </a:r>
          </a:p>
          <a:p>
            <a:endParaRPr lang="en-US" dirty="0"/>
          </a:p>
        </p:txBody>
      </p:sp>
      <p:sp>
        <p:nvSpPr>
          <p:cNvPr id="4" name="Slide Number Placeholder 3"/>
          <p:cNvSpPr>
            <a:spLocks noGrp="1"/>
          </p:cNvSpPr>
          <p:nvPr>
            <p:ph type="sldNum" sz="quarter" idx="10"/>
          </p:nvPr>
        </p:nvSpPr>
        <p:spPr/>
        <p:txBody>
          <a:bodyPr/>
          <a:lstStyle/>
          <a:p>
            <a:pPr>
              <a:defRPr/>
            </a:pPr>
            <a:fld id="{5BCD2E2C-FF6A-497D-A570-BC13F94FD035}" type="slidenum">
              <a:rPr lang="en-US" smtClean="0"/>
              <a:pPr>
                <a:defRPr/>
              </a:pPr>
              <a:t>5</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BCD2E2C-FF6A-497D-A570-BC13F94FD035}" type="slidenum">
              <a:rPr lang="en-US" smtClean="0"/>
              <a:pPr>
                <a:defRPr/>
              </a:pPr>
              <a:t>43</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BCD2E2C-FF6A-497D-A570-BC13F94FD035}" type="slidenum">
              <a:rPr lang="en-US" smtClean="0"/>
              <a:pPr>
                <a:defRPr/>
              </a:pPr>
              <a:t>44</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BCD2E2C-FF6A-497D-A570-BC13F94FD035}" type="slidenum">
              <a:rPr lang="en-US" smtClean="0"/>
              <a:pPr>
                <a:defRPr/>
              </a:pPr>
              <a:t>45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BCD2E2C-FF6A-497D-A570-BC13F94FD035}" type="slidenum">
              <a:rPr lang="en-US" smtClean="0"/>
              <a:pPr>
                <a:defRPr/>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mn-lt"/>
                <a:ea typeface="+mn-ea"/>
                <a:cs typeface="+mn-cs"/>
              </a:rPr>
              <a:t>Initiator of document will see an error message while attempting to complete the document if the organization is already in an NSF condition (insufficient budget to fund actual transaction).  You cannot complete DPEZs and requisitions in Banner if the organization is already in an NSF condition.  </a:t>
            </a:r>
          </a:p>
          <a:p>
            <a:endParaRPr lang="en-US" dirty="0"/>
          </a:p>
        </p:txBody>
      </p:sp>
      <p:sp>
        <p:nvSpPr>
          <p:cNvPr id="4" name="Slide Number Placeholder 3"/>
          <p:cNvSpPr>
            <a:spLocks noGrp="1"/>
          </p:cNvSpPr>
          <p:nvPr>
            <p:ph type="sldNum" sz="quarter" idx="10"/>
          </p:nvPr>
        </p:nvSpPr>
        <p:spPr/>
        <p:txBody>
          <a:bodyPr/>
          <a:lstStyle/>
          <a:p>
            <a:pPr>
              <a:defRPr/>
            </a:pPr>
            <a:fld id="{5BCD2E2C-FF6A-497D-A570-BC13F94FD035}" type="slidenum">
              <a:rPr lang="en-US" smtClean="0"/>
              <a:pPr>
                <a:defRPr/>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mn-lt"/>
                <a:ea typeface="+mn-ea"/>
                <a:cs typeface="+mn-cs"/>
              </a:rPr>
              <a:t>.  If the status of a JV is “N”, the index is in NSF status and the JV will be routed to the NSF queue.</a:t>
            </a:r>
          </a:p>
          <a:p>
            <a:pPr marL="0" marR="0" lvl="1"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mn-lt"/>
                <a:ea typeface="+mn-ea"/>
                <a:cs typeface="+mn-cs"/>
              </a:rPr>
              <a:t>You also have a note</a:t>
            </a:r>
            <a:r>
              <a:rPr lang="en-US" sz="1200" kern="1200" baseline="0" dirty="0" smtClean="0">
                <a:solidFill>
                  <a:schemeClr val="tx1"/>
                </a:solidFill>
                <a:latin typeface="+mn-lt"/>
                <a:ea typeface="+mn-ea"/>
                <a:cs typeface="+mn-cs"/>
              </a:rPr>
              <a:t> at the bottom of the page.</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5BCD2E2C-FF6A-497D-A570-BC13F94FD035}" type="slidenum">
              <a:rPr lang="en-US" smtClean="0"/>
              <a:pPr>
                <a:defRPr/>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r>
              <a:rPr lang="en-US" sz="1200" kern="1200" dirty="0" smtClean="0">
                <a:solidFill>
                  <a:schemeClr val="tx1"/>
                </a:solidFill>
                <a:latin typeface="+mn-lt"/>
                <a:ea typeface="+mn-ea"/>
                <a:cs typeface="+mn-cs"/>
              </a:rPr>
              <a:t>If the organization spends into a deficit while a document is pending approval, the document will be routed to an NSF approval queue instead of the regular approval queues in Central Accounting.</a:t>
            </a:r>
          </a:p>
          <a:p>
            <a:pPr lvl="2">
              <a:buFont typeface="Arial" charset="0"/>
              <a:buChar char="•"/>
            </a:pPr>
            <a:r>
              <a:rPr lang="en-US" sz="1200" kern="1200" dirty="0" smtClean="0">
                <a:solidFill>
                  <a:schemeClr val="tx1"/>
                </a:solidFill>
                <a:latin typeface="+mn-lt"/>
                <a:ea typeface="+mn-ea"/>
                <a:cs typeface="+mn-cs"/>
              </a:rPr>
              <a:t>If document is suspended due to NSF, it will be in the “NSF-Over Budget” queue.</a:t>
            </a:r>
          </a:p>
          <a:p>
            <a:pPr lvl="2">
              <a:buFont typeface="Arial" charset="0"/>
              <a:buChar char="•"/>
            </a:pPr>
            <a:r>
              <a:rPr lang="en-US" sz="1200" b="1" kern="1200" dirty="0" smtClean="0">
                <a:solidFill>
                  <a:schemeClr val="tx1"/>
                </a:solidFill>
                <a:latin typeface="+mn-lt"/>
                <a:ea typeface="+mn-ea"/>
                <a:cs typeface="+mn-cs"/>
              </a:rPr>
              <a:t>Initiator can track document to ensure it posts (FOAAINP)</a:t>
            </a:r>
          </a:p>
          <a:p>
            <a:endParaRPr lang="en-US" dirty="0"/>
          </a:p>
        </p:txBody>
      </p:sp>
      <p:sp>
        <p:nvSpPr>
          <p:cNvPr id="4" name="Slide Number Placeholder 3"/>
          <p:cNvSpPr>
            <a:spLocks noGrp="1"/>
          </p:cNvSpPr>
          <p:nvPr>
            <p:ph type="sldNum" sz="quarter" idx="10"/>
          </p:nvPr>
        </p:nvSpPr>
        <p:spPr/>
        <p:txBody>
          <a:bodyPr/>
          <a:lstStyle/>
          <a:p>
            <a:pPr>
              <a:defRPr/>
            </a:pPr>
            <a:fld id="{5BCD2E2C-FF6A-497D-A570-BC13F94FD035}" type="slidenum">
              <a:rPr lang="en-US" smtClean="0"/>
              <a:pPr>
                <a:defRPr/>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mn-lt"/>
                <a:ea typeface="+mn-ea"/>
                <a:cs typeface="+mn-cs"/>
              </a:rPr>
              <a:t>FOH0003, the Budget Availability Detail &amp; Summary Report,</a:t>
            </a:r>
            <a:r>
              <a:rPr lang="en-US" sz="1200" kern="1200" baseline="0" dirty="0" smtClean="0">
                <a:solidFill>
                  <a:schemeClr val="tx1"/>
                </a:solidFill>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pPr>
              <a:defRPr/>
            </a:pPr>
            <a:fld id="{5BCD2E2C-FF6A-497D-A570-BC13F94FD035}" type="slidenum">
              <a:rPr lang="en-US" smtClean="0"/>
              <a:pPr>
                <a:defRPr/>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9"/>
          <p:cNvSpPr>
            <a:spLocks noGrp="1"/>
          </p:cNvSpPr>
          <p:nvPr>
            <p:ph type="dt" sz="half" idx="10"/>
          </p:nvPr>
        </p:nvSpPr>
        <p:spPr/>
        <p:txBody>
          <a:bodyPr/>
          <a:lstStyle>
            <a:lvl1pPr>
              <a:defRPr/>
            </a:lvl1pPr>
          </a:lstStyle>
          <a:p>
            <a:pPr>
              <a:defRPr/>
            </a:pPr>
            <a:fld id="{8CC7F188-9CFF-463E-B9FF-682F97125CD8}" type="datetime1">
              <a:rPr lang="en-US" smtClean="0"/>
              <a:pPr>
                <a:defRPr/>
              </a:pPr>
              <a:t>11/8/2011</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1E9B4502-589A-4D3E-9B36-4E6868C5451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9BB0DE7B-1330-42BD-945B-EF3553FDD4F5}" type="datetime1">
              <a:rPr lang="en-US" smtClean="0"/>
              <a:pPr>
                <a:defRPr/>
              </a:pPr>
              <a:t>11/8/2011</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F54420F3-554B-43F6-A073-DD4C326588B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A1CDB267-181D-4849-B0EC-4AE37852EC79}" type="datetime1">
              <a:rPr lang="en-US" smtClean="0"/>
              <a:pPr>
                <a:defRPr/>
              </a:pPr>
              <a:t>11/8/2011</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729B81B6-538A-437D-8432-B8B1FE08009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AAE9DC24-4FA9-4529-B073-6327D4E4A7E3}" type="datetime1">
              <a:rPr lang="en-US" smtClean="0"/>
              <a:pPr>
                <a:defRPr/>
              </a:pPr>
              <a:t>11/8/2011</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36069072-7794-43A5-B8C3-7D497772C19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9"/>
          <p:cNvSpPr>
            <a:spLocks noGrp="1"/>
          </p:cNvSpPr>
          <p:nvPr>
            <p:ph type="dt" sz="half" idx="10"/>
          </p:nvPr>
        </p:nvSpPr>
        <p:spPr/>
        <p:txBody>
          <a:bodyPr/>
          <a:lstStyle>
            <a:lvl1pPr>
              <a:defRPr/>
            </a:lvl1pPr>
          </a:lstStyle>
          <a:p>
            <a:pPr>
              <a:defRPr/>
            </a:pPr>
            <a:fld id="{3D6AE6E4-9FB3-4BA5-9D47-0CDC61C01925}" type="datetime1">
              <a:rPr lang="en-US" smtClean="0"/>
              <a:pPr>
                <a:defRPr/>
              </a:pPr>
              <a:t>11/8/2011</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9EB733D1-3232-4C45-9785-4099B7BED8B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9C518133-4C19-4EC6-89B0-42FAF232E0B8}" type="datetime1">
              <a:rPr lang="en-US" smtClean="0"/>
              <a:pPr>
                <a:defRPr/>
              </a:pPr>
              <a:t>11/8/2011</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46513ACF-B40C-4295-87B4-9004D2C0335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85694036-3233-4BDF-8160-9814D05E44F4}" type="datetime1">
              <a:rPr lang="en-US" smtClean="0"/>
              <a:pPr>
                <a:defRPr/>
              </a:pPr>
              <a:t>11/8/2011</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A1E62ADF-9127-4DA8-911D-668E0D9D992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CA8FD73B-3739-4A4F-BAC6-8DD98D896999}" type="datetime1">
              <a:rPr lang="en-US" smtClean="0"/>
              <a:pPr>
                <a:defRPr/>
              </a:pPr>
              <a:t>11/8/2011</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1D3A60E5-0121-4457-8FD5-E38FB083FEF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8AAFD5C5-A67D-4FFA-8DA5-98E977F51E07}" type="datetime1">
              <a:rPr lang="en-US" smtClean="0"/>
              <a:pPr>
                <a:defRPr/>
              </a:pPr>
              <a:t>11/8/2011</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04BC9DC8-69F2-49CB-A8F3-4E8403C266C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D39B9FB6-1D47-4A1D-BF97-5A8335166D48}" type="datetime1">
              <a:rPr lang="en-US" smtClean="0"/>
              <a:pPr>
                <a:defRPr/>
              </a:pPr>
              <a:t>11/8/2011</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38832FFD-C880-4C0A-8FB7-C5BA1AB83A9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5226EDE8-01F1-41E5-AE57-258BF67793CB}" type="datetime1">
              <a:rPr lang="en-US" smtClean="0"/>
              <a:pPr>
                <a:defRPr/>
              </a:pPr>
              <a:t>11/8/2011</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86AA3DE7-DBC7-4C9E-91D1-0ADFEC444A6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D686FB07-1C0A-4C1A-9357-C60EC583A2B2}" type="datetime1">
              <a:rPr lang="en-US" smtClean="0"/>
              <a:pPr>
                <a:defRPr/>
              </a:pPr>
              <a:t>11/8/2011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97DC20BD-428F-4415-8974-FC1B336BA663}"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3" r:id="rId9"/>
    <p:sldLayoutId id="2147483801" r:id="rId10"/>
    <p:sldLayoutId id="2147483802" r:id="rId11"/>
  </p:sldLayoutIdLst>
  <p:hf hdr="0" ftr="0" dt="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hsc.unm.edu/financialservices/accounting/learn.shtml"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hsc.unm.edu/about/budget/" TargetMode="External"/><Relationship Id="rId7" Type="http://schemas.openxmlformats.org/officeDocument/2006/relationships/hyperlink" Target="http://hsc.unm.edu/financialservices/postaward/"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 Id="rId6" Type="http://schemas.openxmlformats.org/officeDocument/2006/relationships/hyperlink" Target="http://www.unm.edu/~gacctng/" TargetMode="External"/><Relationship Id="rId5" Type="http://schemas.openxmlformats.org/officeDocument/2006/relationships/hyperlink" Target="http://hsc.unm.edu/financialservices/accounting/" TargetMode="External"/><Relationship Id="rId4" Type="http://schemas.openxmlformats.org/officeDocument/2006/relationships/hyperlink" Target="http://www.unm.edu/~budget/"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www.unm.edu/~cgacctng/"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 Id="rId5" Type="http://schemas.openxmlformats.org/officeDocument/2006/relationships/hyperlink" Target="http://fastinfo.unm.edu/v0508/index.php" TargetMode="External"/><Relationship Id="rId4" Type="http://schemas.openxmlformats.org/officeDocument/2006/relationships/hyperlink" Target="http://www.unm.edu/~fssc/index.html"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hsc.unm.edu/financialservices/accounting/learn.shtml"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hyperlink" Target="http://www.unm.edu/~fssc/index.html"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www.unm.edu/~fssc/index.html"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www.unm.edu/~fssc/index.html" TargetMode="External"/><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its.unm.edu/support/index.html" TargetMode="External"/><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828800"/>
            <a:ext cx="7851648" cy="1828800"/>
          </a:xfrm>
        </p:spPr>
        <p:txBody>
          <a:bodyPr>
            <a:normAutofit fontScale="90000"/>
          </a:bodyPr>
          <a:lstStyle/>
          <a:p>
            <a:pPr algn="ctr" eaLnBrk="1" fontAlgn="auto" hangingPunct="1">
              <a:spcAft>
                <a:spcPts val="0"/>
              </a:spcAft>
              <a:defRPr/>
            </a:pPr>
            <a:r>
              <a:rPr lang="en-US" cap="all" dirty="0" smtClean="0">
                <a:solidFill>
                  <a:schemeClr val="tx2"/>
                </a:solidFill>
              </a:rPr>
              <a:t>Avoiding </a:t>
            </a:r>
            <a:r>
              <a:rPr lang="en-US" cap="all" dirty="0" err="1" smtClean="0">
                <a:solidFill>
                  <a:schemeClr val="tx2"/>
                </a:solidFill>
              </a:rPr>
              <a:t>nsf</a:t>
            </a:r>
            <a:r>
              <a:rPr lang="en-US" cap="all" dirty="0" smtClean="0">
                <a:solidFill>
                  <a:schemeClr val="tx2"/>
                </a:solidFill>
              </a:rPr>
              <a:t> through appropriate budgeting</a:t>
            </a:r>
            <a:endParaRPr lang="en-US" cap="all" dirty="0">
              <a:solidFill>
                <a:schemeClr val="tx2"/>
              </a:solidFill>
            </a:endParaRPr>
          </a:p>
        </p:txBody>
      </p:sp>
      <p:sp>
        <p:nvSpPr>
          <p:cNvPr id="3075" name="Subtitle 2"/>
          <p:cNvSpPr>
            <a:spLocks noGrp="1"/>
          </p:cNvSpPr>
          <p:nvPr>
            <p:ph type="subTitle" idx="1"/>
          </p:nvPr>
        </p:nvSpPr>
        <p:spPr>
          <a:xfrm>
            <a:off x="533400" y="4191000"/>
            <a:ext cx="7854950" cy="1752600"/>
          </a:xfrm>
        </p:spPr>
        <p:txBody>
          <a:bodyPr/>
          <a:lstStyle/>
          <a:p>
            <a:pPr marR="0" algn="ctr" eaLnBrk="1" hangingPunct="1">
              <a:spcBef>
                <a:spcPct val="0"/>
              </a:spcBef>
            </a:pPr>
            <a:r>
              <a:rPr lang="en-US" sz="2000" dirty="0" smtClean="0"/>
              <a:t>Presented by</a:t>
            </a:r>
          </a:p>
          <a:p>
            <a:pPr marR="0" algn="ctr" eaLnBrk="1" hangingPunct="1">
              <a:spcBef>
                <a:spcPct val="0"/>
              </a:spcBef>
            </a:pPr>
            <a:r>
              <a:rPr lang="en-US" sz="2000" dirty="0" smtClean="0"/>
              <a:t>Norma Allen</a:t>
            </a:r>
          </a:p>
          <a:p>
            <a:pPr marR="0" algn="ctr" eaLnBrk="1" hangingPunct="1">
              <a:spcBef>
                <a:spcPct val="0"/>
              </a:spcBef>
            </a:pPr>
            <a:r>
              <a:rPr lang="en-US" sz="2000" dirty="0" smtClean="0"/>
              <a:t>2/9/09</a:t>
            </a:r>
          </a:p>
          <a:p>
            <a:pPr marR="0" algn="ctr" eaLnBrk="1" hangingPunct="1">
              <a:spcBef>
                <a:spcPct val="0"/>
              </a:spcBef>
            </a:pPr>
            <a:r>
              <a:rPr lang="en-US" sz="2000" dirty="0" smtClean="0"/>
              <a:t>(Revised </a:t>
            </a:r>
            <a:r>
              <a:rPr lang="en-US" sz="2000" smtClean="0"/>
              <a:t>for reserves 11/8/11)</a:t>
            </a:r>
            <a:endParaRPr lang="en-US" sz="2000" dirty="0" smtClean="0"/>
          </a:p>
          <a:p>
            <a:pPr marR="0" algn="l" eaLnBrk="1" hangingPunct="1"/>
            <a:endParaRPr lang="en-US" dirty="0" smtClean="0"/>
          </a:p>
        </p:txBody>
      </p:sp>
      <p:grpSp>
        <p:nvGrpSpPr>
          <p:cNvPr id="3076" name="Group 1"/>
          <p:cNvGrpSpPr>
            <a:grpSpLocks noChangeAspect="1"/>
          </p:cNvGrpSpPr>
          <p:nvPr/>
        </p:nvGrpSpPr>
        <p:grpSpPr bwMode="auto">
          <a:xfrm>
            <a:off x="849313" y="898525"/>
            <a:ext cx="3417887" cy="2378075"/>
            <a:chOff x="0" y="0"/>
            <a:chExt cx="5383" cy="3744"/>
          </a:xfrm>
        </p:grpSpPr>
        <p:sp>
          <p:nvSpPr>
            <p:cNvPr id="3077" name="AutoShape 39"/>
            <p:cNvSpPr>
              <a:spLocks noChangeAspect="1" noChangeArrowheads="1" noTextEdit="1"/>
            </p:cNvSpPr>
            <p:nvPr/>
          </p:nvSpPr>
          <p:spPr bwMode="auto">
            <a:xfrm>
              <a:off x="0" y="0"/>
              <a:ext cx="5383" cy="3744"/>
            </a:xfrm>
            <a:prstGeom prst="rect">
              <a:avLst/>
            </a:prstGeom>
            <a:noFill/>
            <a:ln w="9525">
              <a:noFill/>
              <a:miter lim="800000"/>
              <a:headEnd/>
              <a:tailEnd/>
            </a:ln>
          </p:spPr>
          <p:txBody>
            <a:bodyPr/>
            <a:lstStyle/>
            <a:p>
              <a:endParaRPr lang="en-US"/>
            </a:p>
          </p:txBody>
        </p:sp>
        <p:sp>
          <p:nvSpPr>
            <p:cNvPr id="3078" name="Rectangle 38"/>
            <p:cNvSpPr>
              <a:spLocks noChangeArrowheads="1"/>
            </p:cNvSpPr>
            <p:nvPr/>
          </p:nvSpPr>
          <p:spPr bwMode="auto">
            <a:xfrm>
              <a:off x="0" y="0"/>
              <a:ext cx="5383" cy="3744"/>
            </a:xfrm>
            <a:prstGeom prst="rect">
              <a:avLst/>
            </a:prstGeom>
            <a:noFill/>
            <a:ln w="0">
              <a:noFill/>
              <a:miter lim="800000"/>
              <a:headEnd/>
              <a:tailEnd/>
            </a:ln>
          </p:spPr>
          <p:txBody>
            <a:bodyPr/>
            <a:lstStyle/>
            <a:p>
              <a:endParaRPr lang="en-US">
                <a:latin typeface="Century" pitchFamily="18" charset="0"/>
              </a:endParaRPr>
            </a:p>
          </p:txBody>
        </p:sp>
        <p:sp>
          <p:nvSpPr>
            <p:cNvPr id="3079" name="Freeform 37"/>
            <p:cNvSpPr>
              <a:spLocks/>
            </p:cNvSpPr>
            <p:nvPr/>
          </p:nvSpPr>
          <p:spPr bwMode="auto">
            <a:xfrm>
              <a:off x="15" y="1351"/>
              <a:ext cx="95" cy="156"/>
            </a:xfrm>
            <a:custGeom>
              <a:avLst/>
              <a:gdLst>
                <a:gd name="T0" fmla="*/ 0 w 95"/>
                <a:gd name="T1" fmla="*/ 0 h 156"/>
                <a:gd name="T2" fmla="*/ 95 w 95"/>
                <a:gd name="T3" fmla="*/ 0 h 156"/>
                <a:gd name="T4" fmla="*/ 95 w 95"/>
                <a:gd name="T5" fmla="*/ 20 h 156"/>
                <a:gd name="T6" fmla="*/ 60 w 95"/>
                <a:gd name="T7" fmla="*/ 20 h 156"/>
                <a:gd name="T8" fmla="*/ 60 w 95"/>
                <a:gd name="T9" fmla="*/ 156 h 156"/>
                <a:gd name="T10" fmla="*/ 40 w 95"/>
                <a:gd name="T11" fmla="*/ 156 h 156"/>
                <a:gd name="T12" fmla="*/ 40 w 95"/>
                <a:gd name="T13" fmla="*/ 20 h 156"/>
                <a:gd name="T14" fmla="*/ 0 w 95"/>
                <a:gd name="T15" fmla="*/ 20 h 156"/>
                <a:gd name="T16" fmla="*/ 0 w 95"/>
                <a:gd name="T17" fmla="*/ 0 h 15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5"/>
                <a:gd name="T28" fmla="*/ 0 h 156"/>
                <a:gd name="T29" fmla="*/ 95 w 95"/>
                <a:gd name="T30" fmla="*/ 156 h 15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5" h="156">
                  <a:moveTo>
                    <a:pt x="0" y="0"/>
                  </a:moveTo>
                  <a:lnTo>
                    <a:pt x="95" y="0"/>
                  </a:lnTo>
                  <a:lnTo>
                    <a:pt x="95" y="20"/>
                  </a:lnTo>
                  <a:lnTo>
                    <a:pt x="60" y="20"/>
                  </a:lnTo>
                  <a:lnTo>
                    <a:pt x="60" y="156"/>
                  </a:lnTo>
                  <a:lnTo>
                    <a:pt x="40" y="156"/>
                  </a:lnTo>
                  <a:lnTo>
                    <a:pt x="40" y="20"/>
                  </a:lnTo>
                  <a:lnTo>
                    <a:pt x="0" y="20"/>
                  </a:lnTo>
                  <a:lnTo>
                    <a:pt x="0" y="0"/>
                  </a:lnTo>
                  <a:close/>
                </a:path>
              </a:pathLst>
            </a:custGeom>
            <a:solidFill>
              <a:srgbClr val="000000"/>
            </a:solidFill>
            <a:ln w="0">
              <a:solidFill>
                <a:srgbClr val="000000"/>
              </a:solidFill>
              <a:round/>
              <a:headEnd/>
              <a:tailEnd/>
            </a:ln>
          </p:spPr>
          <p:txBody>
            <a:bodyPr/>
            <a:lstStyle/>
            <a:p>
              <a:endParaRPr lang="en-US">
                <a:latin typeface="Century" pitchFamily="18" charset="0"/>
              </a:endParaRPr>
            </a:p>
          </p:txBody>
        </p:sp>
        <p:sp>
          <p:nvSpPr>
            <p:cNvPr id="3080" name="Freeform 36"/>
            <p:cNvSpPr>
              <a:spLocks/>
            </p:cNvSpPr>
            <p:nvPr/>
          </p:nvSpPr>
          <p:spPr bwMode="auto">
            <a:xfrm>
              <a:off x="185" y="1351"/>
              <a:ext cx="115" cy="156"/>
            </a:xfrm>
            <a:custGeom>
              <a:avLst/>
              <a:gdLst>
                <a:gd name="T0" fmla="*/ 0 w 115"/>
                <a:gd name="T1" fmla="*/ 0 h 156"/>
                <a:gd name="T2" fmla="*/ 20 w 115"/>
                <a:gd name="T3" fmla="*/ 0 h 156"/>
                <a:gd name="T4" fmla="*/ 20 w 115"/>
                <a:gd name="T5" fmla="*/ 61 h 156"/>
                <a:gd name="T6" fmla="*/ 95 w 115"/>
                <a:gd name="T7" fmla="*/ 61 h 156"/>
                <a:gd name="T8" fmla="*/ 95 w 115"/>
                <a:gd name="T9" fmla="*/ 0 h 156"/>
                <a:gd name="T10" fmla="*/ 115 w 115"/>
                <a:gd name="T11" fmla="*/ 0 h 156"/>
                <a:gd name="T12" fmla="*/ 115 w 115"/>
                <a:gd name="T13" fmla="*/ 156 h 156"/>
                <a:gd name="T14" fmla="*/ 95 w 115"/>
                <a:gd name="T15" fmla="*/ 156 h 156"/>
                <a:gd name="T16" fmla="*/ 95 w 115"/>
                <a:gd name="T17" fmla="*/ 81 h 156"/>
                <a:gd name="T18" fmla="*/ 20 w 115"/>
                <a:gd name="T19" fmla="*/ 81 h 156"/>
                <a:gd name="T20" fmla="*/ 20 w 115"/>
                <a:gd name="T21" fmla="*/ 156 h 156"/>
                <a:gd name="T22" fmla="*/ 0 w 115"/>
                <a:gd name="T23" fmla="*/ 156 h 156"/>
                <a:gd name="T24" fmla="*/ 0 w 115"/>
                <a:gd name="T25" fmla="*/ 0 h 15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15"/>
                <a:gd name="T40" fmla="*/ 0 h 156"/>
                <a:gd name="T41" fmla="*/ 115 w 115"/>
                <a:gd name="T42" fmla="*/ 156 h 15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15" h="156">
                  <a:moveTo>
                    <a:pt x="0" y="0"/>
                  </a:moveTo>
                  <a:lnTo>
                    <a:pt x="20" y="0"/>
                  </a:lnTo>
                  <a:lnTo>
                    <a:pt x="20" y="61"/>
                  </a:lnTo>
                  <a:lnTo>
                    <a:pt x="95" y="61"/>
                  </a:lnTo>
                  <a:lnTo>
                    <a:pt x="95" y="0"/>
                  </a:lnTo>
                  <a:lnTo>
                    <a:pt x="115" y="0"/>
                  </a:lnTo>
                  <a:lnTo>
                    <a:pt x="115" y="156"/>
                  </a:lnTo>
                  <a:lnTo>
                    <a:pt x="95" y="156"/>
                  </a:lnTo>
                  <a:lnTo>
                    <a:pt x="95" y="81"/>
                  </a:lnTo>
                  <a:lnTo>
                    <a:pt x="20" y="81"/>
                  </a:lnTo>
                  <a:lnTo>
                    <a:pt x="20" y="156"/>
                  </a:lnTo>
                  <a:lnTo>
                    <a:pt x="0" y="156"/>
                  </a:lnTo>
                  <a:lnTo>
                    <a:pt x="0" y="0"/>
                  </a:lnTo>
                  <a:close/>
                </a:path>
              </a:pathLst>
            </a:custGeom>
            <a:solidFill>
              <a:srgbClr val="000000"/>
            </a:solidFill>
            <a:ln w="0">
              <a:solidFill>
                <a:srgbClr val="000000"/>
              </a:solidFill>
              <a:round/>
              <a:headEnd/>
              <a:tailEnd/>
            </a:ln>
          </p:spPr>
          <p:txBody>
            <a:bodyPr/>
            <a:lstStyle/>
            <a:p>
              <a:endParaRPr lang="en-US">
                <a:latin typeface="Century" pitchFamily="18" charset="0"/>
              </a:endParaRPr>
            </a:p>
          </p:txBody>
        </p:sp>
        <p:sp>
          <p:nvSpPr>
            <p:cNvPr id="3081" name="Freeform 35"/>
            <p:cNvSpPr>
              <a:spLocks/>
            </p:cNvSpPr>
            <p:nvPr/>
          </p:nvSpPr>
          <p:spPr bwMode="auto">
            <a:xfrm>
              <a:off x="385" y="1351"/>
              <a:ext cx="85" cy="156"/>
            </a:xfrm>
            <a:custGeom>
              <a:avLst/>
              <a:gdLst>
                <a:gd name="T0" fmla="*/ 0 w 85"/>
                <a:gd name="T1" fmla="*/ 0 h 156"/>
                <a:gd name="T2" fmla="*/ 85 w 85"/>
                <a:gd name="T3" fmla="*/ 0 h 156"/>
                <a:gd name="T4" fmla="*/ 85 w 85"/>
                <a:gd name="T5" fmla="*/ 20 h 156"/>
                <a:gd name="T6" fmla="*/ 20 w 85"/>
                <a:gd name="T7" fmla="*/ 20 h 156"/>
                <a:gd name="T8" fmla="*/ 20 w 85"/>
                <a:gd name="T9" fmla="*/ 61 h 156"/>
                <a:gd name="T10" fmla="*/ 85 w 85"/>
                <a:gd name="T11" fmla="*/ 61 h 156"/>
                <a:gd name="T12" fmla="*/ 85 w 85"/>
                <a:gd name="T13" fmla="*/ 81 h 156"/>
                <a:gd name="T14" fmla="*/ 20 w 85"/>
                <a:gd name="T15" fmla="*/ 81 h 156"/>
                <a:gd name="T16" fmla="*/ 20 w 85"/>
                <a:gd name="T17" fmla="*/ 136 h 156"/>
                <a:gd name="T18" fmla="*/ 85 w 85"/>
                <a:gd name="T19" fmla="*/ 136 h 156"/>
                <a:gd name="T20" fmla="*/ 85 w 85"/>
                <a:gd name="T21" fmla="*/ 156 h 156"/>
                <a:gd name="T22" fmla="*/ 0 w 85"/>
                <a:gd name="T23" fmla="*/ 156 h 156"/>
                <a:gd name="T24" fmla="*/ 0 w 85"/>
                <a:gd name="T25" fmla="*/ 0 h 15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5"/>
                <a:gd name="T40" fmla="*/ 0 h 156"/>
                <a:gd name="T41" fmla="*/ 85 w 85"/>
                <a:gd name="T42" fmla="*/ 156 h 15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5" h="156">
                  <a:moveTo>
                    <a:pt x="0" y="0"/>
                  </a:moveTo>
                  <a:lnTo>
                    <a:pt x="85" y="0"/>
                  </a:lnTo>
                  <a:lnTo>
                    <a:pt x="85" y="20"/>
                  </a:lnTo>
                  <a:lnTo>
                    <a:pt x="20" y="20"/>
                  </a:lnTo>
                  <a:lnTo>
                    <a:pt x="20" y="61"/>
                  </a:lnTo>
                  <a:lnTo>
                    <a:pt x="85" y="61"/>
                  </a:lnTo>
                  <a:lnTo>
                    <a:pt x="85" y="81"/>
                  </a:lnTo>
                  <a:lnTo>
                    <a:pt x="20" y="81"/>
                  </a:lnTo>
                  <a:lnTo>
                    <a:pt x="20" y="136"/>
                  </a:lnTo>
                  <a:lnTo>
                    <a:pt x="85" y="136"/>
                  </a:lnTo>
                  <a:lnTo>
                    <a:pt x="85" y="156"/>
                  </a:lnTo>
                  <a:lnTo>
                    <a:pt x="0" y="156"/>
                  </a:lnTo>
                  <a:lnTo>
                    <a:pt x="0" y="0"/>
                  </a:lnTo>
                  <a:close/>
                </a:path>
              </a:pathLst>
            </a:custGeom>
            <a:solidFill>
              <a:srgbClr val="000000"/>
            </a:solidFill>
            <a:ln w="0">
              <a:solidFill>
                <a:srgbClr val="000000"/>
              </a:solidFill>
              <a:round/>
              <a:headEnd/>
              <a:tailEnd/>
            </a:ln>
          </p:spPr>
          <p:txBody>
            <a:bodyPr/>
            <a:lstStyle/>
            <a:p>
              <a:endParaRPr lang="en-US">
                <a:latin typeface="Century" pitchFamily="18" charset="0"/>
              </a:endParaRPr>
            </a:p>
          </p:txBody>
        </p:sp>
        <p:sp>
          <p:nvSpPr>
            <p:cNvPr id="3082" name="Freeform 34"/>
            <p:cNvSpPr>
              <a:spLocks/>
            </p:cNvSpPr>
            <p:nvPr/>
          </p:nvSpPr>
          <p:spPr bwMode="auto">
            <a:xfrm>
              <a:off x="630" y="1351"/>
              <a:ext cx="125" cy="161"/>
            </a:xfrm>
            <a:custGeom>
              <a:avLst/>
              <a:gdLst>
                <a:gd name="T0" fmla="*/ 0 w 125"/>
                <a:gd name="T1" fmla="*/ 0 h 161"/>
                <a:gd name="T2" fmla="*/ 25 w 125"/>
                <a:gd name="T3" fmla="*/ 0 h 161"/>
                <a:gd name="T4" fmla="*/ 25 w 125"/>
                <a:gd name="T5" fmla="*/ 96 h 161"/>
                <a:gd name="T6" fmla="*/ 25 w 125"/>
                <a:gd name="T7" fmla="*/ 116 h 161"/>
                <a:gd name="T8" fmla="*/ 35 w 125"/>
                <a:gd name="T9" fmla="*/ 131 h 161"/>
                <a:gd name="T10" fmla="*/ 40 w 125"/>
                <a:gd name="T11" fmla="*/ 136 h 161"/>
                <a:gd name="T12" fmla="*/ 50 w 125"/>
                <a:gd name="T13" fmla="*/ 141 h 161"/>
                <a:gd name="T14" fmla="*/ 60 w 125"/>
                <a:gd name="T15" fmla="*/ 141 h 161"/>
                <a:gd name="T16" fmla="*/ 80 w 125"/>
                <a:gd name="T17" fmla="*/ 141 h 161"/>
                <a:gd name="T18" fmla="*/ 90 w 125"/>
                <a:gd name="T19" fmla="*/ 131 h 161"/>
                <a:gd name="T20" fmla="*/ 100 w 125"/>
                <a:gd name="T21" fmla="*/ 116 h 161"/>
                <a:gd name="T22" fmla="*/ 100 w 125"/>
                <a:gd name="T23" fmla="*/ 101 h 161"/>
                <a:gd name="T24" fmla="*/ 100 w 125"/>
                <a:gd name="T25" fmla="*/ 0 h 161"/>
                <a:gd name="T26" fmla="*/ 125 w 125"/>
                <a:gd name="T27" fmla="*/ 0 h 161"/>
                <a:gd name="T28" fmla="*/ 125 w 125"/>
                <a:gd name="T29" fmla="*/ 101 h 161"/>
                <a:gd name="T30" fmla="*/ 120 w 125"/>
                <a:gd name="T31" fmla="*/ 116 h 161"/>
                <a:gd name="T32" fmla="*/ 115 w 125"/>
                <a:gd name="T33" fmla="*/ 131 h 161"/>
                <a:gd name="T34" fmla="*/ 105 w 125"/>
                <a:gd name="T35" fmla="*/ 146 h 161"/>
                <a:gd name="T36" fmla="*/ 95 w 125"/>
                <a:gd name="T37" fmla="*/ 156 h 161"/>
                <a:gd name="T38" fmla="*/ 80 w 125"/>
                <a:gd name="T39" fmla="*/ 161 h 161"/>
                <a:gd name="T40" fmla="*/ 65 w 125"/>
                <a:gd name="T41" fmla="*/ 161 h 161"/>
                <a:gd name="T42" fmla="*/ 45 w 125"/>
                <a:gd name="T43" fmla="*/ 161 h 161"/>
                <a:gd name="T44" fmla="*/ 30 w 125"/>
                <a:gd name="T45" fmla="*/ 156 h 161"/>
                <a:gd name="T46" fmla="*/ 20 w 125"/>
                <a:gd name="T47" fmla="*/ 146 h 161"/>
                <a:gd name="T48" fmla="*/ 10 w 125"/>
                <a:gd name="T49" fmla="*/ 131 h 161"/>
                <a:gd name="T50" fmla="*/ 5 w 125"/>
                <a:gd name="T51" fmla="*/ 116 h 161"/>
                <a:gd name="T52" fmla="*/ 0 w 125"/>
                <a:gd name="T53" fmla="*/ 91 h 161"/>
                <a:gd name="T54" fmla="*/ 0 w 125"/>
                <a:gd name="T55" fmla="*/ 0 h 16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25"/>
                <a:gd name="T85" fmla="*/ 0 h 161"/>
                <a:gd name="T86" fmla="*/ 125 w 125"/>
                <a:gd name="T87" fmla="*/ 161 h 161"/>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25" h="161">
                  <a:moveTo>
                    <a:pt x="0" y="0"/>
                  </a:moveTo>
                  <a:lnTo>
                    <a:pt x="25" y="0"/>
                  </a:lnTo>
                  <a:lnTo>
                    <a:pt x="25" y="96"/>
                  </a:lnTo>
                  <a:lnTo>
                    <a:pt x="25" y="116"/>
                  </a:lnTo>
                  <a:lnTo>
                    <a:pt x="35" y="131"/>
                  </a:lnTo>
                  <a:lnTo>
                    <a:pt x="40" y="136"/>
                  </a:lnTo>
                  <a:lnTo>
                    <a:pt x="50" y="141"/>
                  </a:lnTo>
                  <a:lnTo>
                    <a:pt x="60" y="141"/>
                  </a:lnTo>
                  <a:lnTo>
                    <a:pt x="80" y="141"/>
                  </a:lnTo>
                  <a:lnTo>
                    <a:pt x="90" y="131"/>
                  </a:lnTo>
                  <a:lnTo>
                    <a:pt x="100" y="116"/>
                  </a:lnTo>
                  <a:lnTo>
                    <a:pt x="100" y="101"/>
                  </a:lnTo>
                  <a:lnTo>
                    <a:pt x="100" y="0"/>
                  </a:lnTo>
                  <a:lnTo>
                    <a:pt x="125" y="0"/>
                  </a:lnTo>
                  <a:lnTo>
                    <a:pt x="125" y="101"/>
                  </a:lnTo>
                  <a:lnTo>
                    <a:pt x="120" y="116"/>
                  </a:lnTo>
                  <a:lnTo>
                    <a:pt x="115" y="131"/>
                  </a:lnTo>
                  <a:lnTo>
                    <a:pt x="105" y="146"/>
                  </a:lnTo>
                  <a:lnTo>
                    <a:pt x="95" y="156"/>
                  </a:lnTo>
                  <a:lnTo>
                    <a:pt x="80" y="161"/>
                  </a:lnTo>
                  <a:lnTo>
                    <a:pt x="65" y="161"/>
                  </a:lnTo>
                  <a:lnTo>
                    <a:pt x="45" y="161"/>
                  </a:lnTo>
                  <a:lnTo>
                    <a:pt x="30" y="156"/>
                  </a:lnTo>
                  <a:lnTo>
                    <a:pt x="20" y="146"/>
                  </a:lnTo>
                  <a:lnTo>
                    <a:pt x="10" y="131"/>
                  </a:lnTo>
                  <a:lnTo>
                    <a:pt x="5" y="116"/>
                  </a:lnTo>
                  <a:lnTo>
                    <a:pt x="0" y="91"/>
                  </a:lnTo>
                  <a:lnTo>
                    <a:pt x="0" y="0"/>
                  </a:lnTo>
                  <a:close/>
                </a:path>
              </a:pathLst>
            </a:custGeom>
            <a:solidFill>
              <a:srgbClr val="000000"/>
            </a:solidFill>
            <a:ln w="0">
              <a:solidFill>
                <a:srgbClr val="000000"/>
              </a:solidFill>
              <a:round/>
              <a:headEnd/>
              <a:tailEnd/>
            </a:ln>
          </p:spPr>
          <p:txBody>
            <a:bodyPr/>
            <a:lstStyle/>
            <a:p>
              <a:endParaRPr lang="en-US">
                <a:latin typeface="Century" pitchFamily="18" charset="0"/>
              </a:endParaRPr>
            </a:p>
          </p:txBody>
        </p:sp>
        <p:sp>
          <p:nvSpPr>
            <p:cNvPr id="3083" name="Freeform 33"/>
            <p:cNvSpPr>
              <a:spLocks/>
            </p:cNvSpPr>
            <p:nvPr/>
          </p:nvSpPr>
          <p:spPr bwMode="auto">
            <a:xfrm>
              <a:off x="830" y="1346"/>
              <a:ext cx="141" cy="171"/>
            </a:xfrm>
            <a:custGeom>
              <a:avLst/>
              <a:gdLst>
                <a:gd name="T0" fmla="*/ 0 w 141"/>
                <a:gd name="T1" fmla="*/ 0 h 171"/>
                <a:gd name="T2" fmla="*/ 116 w 141"/>
                <a:gd name="T3" fmla="*/ 116 h 171"/>
                <a:gd name="T4" fmla="*/ 116 w 141"/>
                <a:gd name="T5" fmla="*/ 5 h 171"/>
                <a:gd name="T6" fmla="*/ 141 w 141"/>
                <a:gd name="T7" fmla="*/ 5 h 171"/>
                <a:gd name="T8" fmla="*/ 141 w 141"/>
                <a:gd name="T9" fmla="*/ 171 h 171"/>
                <a:gd name="T10" fmla="*/ 20 w 141"/>
                <a:gd name="T11" fmla="*/ 50 h 171"/>
                <a:gd name="T12" fmla="*/ 20 w 141"/>
                <a:gd name="T13" fmla="*/ 161 h 171"/>
                <a:gd name="T14" fmla="*/ 0 w 141"/>
                <a:gd name="T15" fmla="*/ 161 h 171"/>
                <a:gd name="T16" fmla="*/ 0 w 141"/>
                <a:gd name="T17" fmla="*/ 0 h 17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41"/>
                <a:gd name="T28" fmla="*/ 0 h 171"/>
                <a:gd name="T29" fmla="*/ 141 w 141"/>
                <a:gd name="T30" fmla="*/ 171 h 17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41" h="171">
                  <a:moveTo>
                    <a:pt x="0" y="0"/>
                  </a:moveTo>
                  <a:lnTo>
                    <a:pt x="116" y="116"/>
                  </a:lnTo>
                  <a:lnTo>
                    <a:pt x="116" y="5"/>
                  </a:lnTo>
                  <a:lnTo>
                    <a:pt x="141" y="5"/>
                  </a:lnTo>
                  <a:lnTo>
                    <a:pt x="141" y="171"/>
                  </a:lnTo>
                  <a:lnTo>
                    <a:pt x="20" y="50"/>
                  </a:lnTo>
                  <a:lnTo>
                    <a:pt x="20" y="161"/>
                  </a:lnTo>
                  <a:lnTo>
                    <a:pt x="0" y="161"/>
                  </a:lnTo>
                  <a:lnTo>
                    <a:pt x="0" y="0"/>
                  </a:lnTo>
                  <a:close/>
                </a:path>
              </a:pathLst>
            </a:custGeom>
            <a:solidFill>
              <a:srgbClr val="000000"/>
            </a:solidFill>
            <a:ln w="0">
              <a:solidFill>
                <a:srgbClr val="000000"/>
              </a:solidFill>
              <a:round/>
              <a:headEnd/>
              <a:tailEnd/>
            </a:ln>
          </p:spPr>
          <p:txBody>
            <a:bodyPr/>
            <a:lstStyle/>
            <a:p>
              <a:endParaRPr lang="en-US">
                <a:latin typeface="Century" pitchFamily="18" charset="0"/>
              </a:endParaRPr>
            </a:p>
          </p:txBody>
        </p:sp>
        <p:sp>
          <p:nvSpPr>
            <p:cNvPr id="3084" name="Rectangle 32"/>
            <p:cNvSpPr>
              <a:spLocks noChangeArrowheads="1"/>
            </p:cNvSpPr>
            <p:nvPr/>
          </p:nvSpPr>
          <p:spPr bwMode="auto">
            <a:xfrm>
              <a:off x="1051" y="1351"/>
              <a:ext cx="20" cy="156"/>
            </a:xfrm>
            <a:prstGeom prst="rect">
              <a:avLst/>
            </a:prstGeom>
            <a:solidFill>
              <a:srgbClr val="000000"/>
            </a:solidFill>
            <a:ln w="0">
              <a:solidFill>
                <a:srgbClr val="000000"/>
              </a:solidFill>
              <a:miter lim="800000"/>
              <a:headEnd/>
              <a:tailEnd/>
            </a:ln>
          </p:spPr>
          <p:txBody>
            <a:bodyPr/>
            <a:lstStyle/>
            <a:p>
              <a:endParaRPr lang="en-US">
                <a:latin typeface="Century" pitchFamily="18" charset="0"/>
              </a:endParaRPr>
            </a:p>
          </p:txBody>
        </p:sp>
        <p:sp>
          <p:nvSpPr>
            <p:cNvPr id="3085" name="Freeform 31"/>
            <p:cNvSpPr>
              <a:spLocks/>
            </p:cNvSpPr>
            <p:nvPr/>
          </p:nvSpPr>
          <p:spPr bwMode="auto">
            <a:xfrm>
              <a:off x="1141" y="1351"/>
              <a:ext cx="145" cy="161"/>
            </a:xfrm>
            <a:custGeom>
              <a:avLst/>
              <a:gdLst>
                <a:gd name="T0" fmla="*/ 0 w 145"/>
                <a:gd name="T1" fmla="*/ 0 h 161"/>
                <a:gd name="T2" fmla="*/ 20 w 145"/>
                <a:gd name="T3" fmla="*/ 0 h 161"/>
                <a:gd name="T4" fmla="*/ 70 w 145"/>
                <a:gd name="T5" fmla="*/ 111 h 161"/>
                <a:gd name="T6" fmla="*/ 120 w 145"/>
                <a:gd name="T7" fmla="*/ 0 h 161"/>
                <a:gd name="T8" fmla="*/ 145 w 145"/>
                <a:gd name="T9" fmla="*/ 0 h 161"/>
                <a:gd name="T10" fmla="*/ 70 w 145"/>
                <a:gd name="T11" fmla="*/ 161 h 161"/>
                <a:gd name="T12" fmla="*/ 0 w 145"/>
                <a:gd name="T13" fmla="*/ 0 h 161"/>
                <a:gd name="T14" fmla="*/ 0 60000 65536"/>
                <a:gd name="T15" fmla="*/ 0 60000 65536"/>
                <a:gd name="T16" fmla="*/ 0 60000 65536"/>
                <a:gd name="T17" fmla="*/ 0 60000 65536"/>
                <a:gd name="T18" fmla="*/ 0 60000 65536"/>
                <a:gd name="T19" fmla="*/ 0 60000 65536"/>
                <a:gd name="T20" fmla="*/ 0 60000 65536"/>
                <a:gd name="T21" fmla="*/ 0 w 145"/>
                <a:gd name="T22" fmla="*/ 0 h 161"/>
                <a:gd name="T23" fmla="*/ 145 w 145"/>
                <a:gd name="T24" fmla="*/ 161 h 16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5" h="161">
                  <a:moveTo>
                    <a:pt x="0" y="0"/>
                  </a:moveTo>
                  <a:lnTo>
                    <a:pt x="20" y="0"/>
                  </a:lnTo>
                  <a:lnTo>
                    <a:pt x="70" y="111"/>
                  </a:lnTo>
                  <a:lnTo>
                    <a:pt x="120" y="0"/>
                  </a:lnTo>
                  <a:lnTo>
                    <a:pt x="145" y="0"/>
                  </a:lnTo>
                  <a:lnTo>
                    <a:pt x="70" y="161"/>
                  </a:lnTo>
                  <a:lnTo>
                    <a:pt x="0" y="0"/>
                  </a:lnTo>
                  <a:close/>
                </a:path>
              </a:pathLst>
            </a:custGeom>
            <a:solidFill>
              <a:srgbClr val="000000"/>
            </a:solidFill>
            <a:ln w="0">
              <a:solidFill>
                <a:srgbClr val="000000"/>
              </a:solidFill>
              <a:round/>
              <a:headEnd/>
              <a:tailEnd/>
            </a:ln>
          </p:spPr>
          <p:txBody>
            <a:bodyPr/>
            <a:lstStyle/>
            <a:p>
              <a:endParaRPr lang="en-US">
                <a:latin typeface="Century" pitchFamily="18" charset="0"/>
              </a:endParaRPr>
            </a:p>
          </p:txBody>
        </p:sp>
        <p:sp>
          <p:nvSpPr>
            <p:cNvPr id="3086" name="Freeform 30"/>
            <p:cNvSpPr>
              <a:spLocks/>
            </p:cNvSpPr>
            <p:nvPr/>
          </p:nvSpPr>
          <p:spPr bwMode="auto">
            <a:xfrm>
              <a:off x="1351" y="1351"/>
              <a:ext cx="90" cy="156"/>
            </a:xfrm>
            <a:custGeom>
              <a:avLst/>
              <a:gdLst>
                <a:gd name="T0" fmla="*/ 0 w 90"/>
                <a:gd name="T1" fmla="*/ 0 h 156"/>
                <a:gd name="T2" fmla="*/ 90 w 90"/>
                <a:gd name="T3" fmla="*/ 0 h 156"/>
                <a:gd name="T4" fmla="*/ 90 w 90"/>
                <a:gd name="T5" fmla="*/ 20 h 156"/>
                <a:gd name="T6" fmla="*/ 25 w 90"/>
                <a:gd name="T7" fmla="*/ 20 h 156"/>
                <a:gd name="T8" fmla="*/ 25 w 90"/>
                <a:gd name="T9" fmla="*/ 61 h 156"/>
                <a:gd name="T10" fmla="*/ 90 w 90"/>
                <a:gd name="T11" fmla="*/ 61 h 156"/>
                <a:gd name="T12" fmla="*/ 90 w 90"/>
                <a:gd name="T13" fmla="*/ 81 h 156"/>
                <a:gd name="T14" fmla="*/ 25 w 90"/>
                <a:gd name="T15" fmla="*/ 81 h 156"/>
                <a:gd name="T16" fmla="*/ 25 w 90"/>
                <a:gd name="T17" fmla="*/ 136 h 156"/>
                <a:gd name="T18" fmla="*/ 90 w 90"/>
                <a:gd name="T19" fmla="*/ 136 h 156"/>
                <a:gd name="T20" fmla="*/ 90 w 90"/>
                <a:gd name="T21" fmla="*/ 156 h 156"/>
                <a:gd name="T22" fmla="*/ 0 w 90"/>
                <a:gd name="T23" fmla="*/ 156 h 156"/>
                <a:gd name="T24" fmla="*/ 0 w 90"/>
                <a:gd name="T25" fmla="*/ 0 h 15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90"/>
                <a:gd name="T40" fmla="*/ 0 h 156"/>
                <a:gd name="T41" fmla="*/ 90 w 90"/>
                <a:gd name="T42" fmla="*/ 156 h 15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90" h="156">
                  <a:moveTo>
                    <a:pt x="0" y="0"/>
                  </a:moveTo>
                  <a:lnTo>
                    <a:pt x="90" y="0"/>
                  </a:lnTo>
                  <a:lnTo>
                    <a:pt x="90" y="20"/>
                  </a:lnTo>
                  <a:lnTo>
                    <a:pt x="25" y="20"/>
                  </a:lnTo>
                  <a:lnTo>
                    <a:pt x="25" y="61"/>
                  </a:lnTo>
                  <a:lnTo>
                    <a:pt x="90" y="61"/>
                  </a:lnTo>
                  <a:lnTo>
                    <a:pt x="90" y="81"/>
                  </a:lnTo>
                  <a:lnTo>
                    <a:pt x="25" y="81"/>
                  </a:lnTo>
                  <a:lnTo>
                    <a:pt x="25" y="136"/>
                  </a:lnTo>
                  <a:lnTo>
                    <a:pt x="90" y="136"/>
                  </a:lnTo>
                  <a:lnTo>
                    <a:pt x="90" y="156"/>
                  </a:lnTo>
                  <a:lnTo>
                    <a:pt x="0" y="156"/>
                  </a:lnTo>
                  <a:lnTo>
                    <a:pt x="0" y="0"/>
                  </a:lnTo>
                  <a:close/>
                </a:path>
              </a:pathLst>
            </a:custGeom>
            <a:solidFill>
              <a:srgbClr val="000000"/>
            </a:solidFill>
            <a:ln w="0">
              <a:solidFill>
                <a:srgbClr val="000000"/>
              </a:solidFill>
              <a:round/>
              <a:headEnd/>
              <a:tailEnd/>
            </a:ln>
          </p:spPr>
          <p:txBody>
            <a:bodyPr/>
            <a:lstStyle/>
            <a:p>
              <a:endParaRPr lang="en-US">
                <a:latin typeface="Century" pitchFamily="18" charset="0"/>
              </a:endParaRPr>
            </a:p>
          </p:txBody>
        </p:sp>
        <p:sp>
          <p:nvSpPr>
            <p:cNvPr id="3087" name="Freeform 29"/>
            <p:cNvSpPr>
              <a:spLocks noEditPoints="1"/>
            </p:cNvSpPr>
            <p:nvPr/>
          </p:nvSpPr>
          <p:spPr bwMode="auto">
            <a:xfrm>
              <a:off x="1516" y="1351"/>
              <a:ext cx="95" cy="156"/>
            </a:xfrm>
            <a:custGeom>
              <a:avLst/>
              <a:gdLst>
                <a:gd name="T0" fmla="*/ 0 w 95"/>
                <a:gd name="T1" fmla="*/ 0 h 156"/>
                <a:gd name="T2" fmla="*/ 35 w 95"/>
                <a:gd name="T3" fmla="*/ 0 h 156"/>
                <a:gd name="T4" fmla="*/ 50 w 95"/>
                <a:gd name="T5" fmla="*/ 0 h 156"/>
                <a:gd name="T6" fmla="*/ 65 w 95"/>
                <a:gd name="T7" fmla="*/ 5 h 156"/>
                <a:gd name="T8" fmla="*/ 75 w 95"/>
                <a:gd name="T9" fmla="*/ 10 h 156"/>
                <a:gd name="T10" fmla="*/ 85 w 95"/>
                <a:gd name="T11" fmla="*/ 20 h 156"/>
                <a:gd name="T12" fmla="*/ 90 w 95"/>
                <a:gd name="T13" fmla="*/ 30 h 156"/>
                <a:gd name="T14" fmla="*/ 90 w 95"/>
                <a:gd name="T15" fmla="*/ 45 h 156"/>
                <a:gd name="T16" fmla="*/ 90 w 95"/>
                <a:gd name="T17" fmla="*/ 61 h 156"/>
                <a:gd name="T18" fmla="*/ 80 w 95"/>
                <a:gd name="T19" fmla="*/ 71 h 156"/>
                <a:gd name="T20" fmla="*/ 70 w 95"/>
                <a:gd name="T21" fmla="*/ 81 h 156"/>
                <a:gd name="T22" fmla="*/ 50 w 95"/>
                <a:gd name="T23" fmla="*/ 91 h 156"/>
                <a:gd name="T24" fmla="*/ 95 w 95"/>
                <a:gd name="T25" fmla="*/ 156 h 156"/>
                <a:gd name="T26" fmla="*/ 70 w 95"/>
                <a:gd name="T27" fmla="*/ 156 h 156"/>
                <a:gd name="T28" fmla="*/ 25 w 95"/>
                <a:gd name="T29" fmla="*/ 91 h 156"/>
                <a:gd name="T30" fmla="*/ 20 w 95"/>
                <a:gd name="T31" fmla="*/ 91 h 156"/>
                <a:gd name="T32" fmla="*/ 20 w 95"/>
                <a:gd name="T33" fmla="*/ 156 h 156"/>
                <a:gd name="T34" fmla="*/ 0 w 95"/>
                <a:gd name="T35" fmla="*/ 156 h 156"/>
                <a:gd name="T36" fmla="*/ 0 w 95"/>
                <a:gd name="T37" fmla="*/ 0 h 156"/>
                <a:gd name="T38" fmla="*/ 20 w 95"/>
                <a:gd name="T39" fmla="*/ 20 h 156"/>
                <a:gd name="T40" fmla="*/ 20 w 95"/>
                <a:gd name="T41" fmla="*/ 76 h 156"/>
                <a:gd name="T42" fmla="*/ 45 w 95"/>
                <a:gd name="T43" fmla="*/ 71 h 156"/>
                <a:gd name="T44" fmla="*/ 55 w 95"/>
                <a:gd name="T45" fmla="*/ 66 h 156"/>
                <a:gd name="T46" fmla="*/ 65 w 95"/>
                <a:gd name="T47" fmla="*/ 61 h 156"/>
                <a:gd name="T48" fmla="*/ 70 w 95"/>
                <a:gd name="T49" fmla="*/ 45 h 156"/>
                <a:gd name="T50" fmla="*/ 70 w 95"/>
                <a:gd name="T51" fmla="*/ 35 h 156"/>
                <a:gd name="T52" fmla="*/ 65 w 95"/>
                <a:gd name="T53" fmla="*/ 30 h 156"/>
                <a:gd name="T54" fmla="*/ 55 w 95"/>
                <a:gd name="T55" fmla="*/ 25 h 156"/>
                <a:gd name="T56" fmla="*/ 50 w 95"/>
                <a:gd name="T57" fmla="*/ 20 h 156"/>
                <a:gd name="T58" fmla="*/ 40 w 95"/>
                <a:gd name="T59" fmla="*/ 20 h 156"/>
                <a:gd name="T60" fmla="*/ 20 w 95"/>
                <a:gd name="T61" fmla="*/ 20 h 15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95"/>
                <a:gd name="T94" fmla="*/ 0 h 156"/>
                <a:gd name="T95" fmla="*/ 95 w 95"/>
                <a:gd name="T96" fmla="*/ 156 h 15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95" h="156">
                  <a:moveTo>
                    <a:pt x="0" y="0"/>
                  </a:moveTo>
                  <a:lnTo>
                    <a:pt x="35" y="0"/>
                  </a:lnTo>
                  <a:lnTo>
                    <a:pt x="50" y="0"/>
                  </a:lnTo>
                  <a:lnTo>
                    <a:pt x="65" y="5"/>
                  </a:lnTo>
                  <a:lnTo>
                    <a:pt x="75" y="10"/>
                  </a:lnTo>
                  <a:lnTo>
                    <a:pt x="85" y="20"/>
                  </a:lnTo>
                  <a:lnTo>
                    <a:pt x="90" y="30"/>
                  </a:lnTo>
                  <a:lnTo>
                    <a:pt x="90" y="45"/>
                  </a:lnTo>
                  <a:lnTo>
                    <a:pt x="90" y="61"/>
                  </a:lnTo>
                  <a:lnTo>
                    <a:pt x="80" y="71"/>
                  </a:lnTo>
                  <a:lnTo>
                    <a:pt x="70" y="81"/>
                  </a:lnTo>
                  <a:lnTo>
                    <a:pt x="50" y="91"/>
                  </a:lnTo>
                  <a:lnTo>
                    <a:pt x="95" y="156"/>
                  </a:lnTo>
                  <a:lnTo>
                    <a:pt x="70" y="156"/>
                  </a:lnTo>
                  <a:lnTo>
                    <a:pt x="25" y="91"/>
                  </a:lnTo>
                  <a:lnTo>
                    <a:pt x="20" y="91"/>
                  </a:lnTo>
                  <a:lnTo>
                    <a:pt x="20" y="156"/>
                  </a:lnTo>
                  <a:lnTo>
                    <a:pt x="0" y="156"/>
                  </a:lnTo>
                  <a:lnTo>
                    <a:pt x="0" y="0"/>
                  </a:lnTo>
                  <a:close/>
                  <a:moveTo>
                    <a:pt x="20" y="20"/>
                  </a:moveTo>
                  <a:lnTo>
                    <a:pt x="20" y="76"/>
                  </a:lnTo>
                  <a:lnTo>
                    <a:pt x="45" y="71"/>
                  </a:lnTo>
                  <a:lnTo>
                    <a:pt x="55" y="66"/>
                  </a:lnTo>
                  <a:lnTo>
                    <a:pt x="65" y="61"/>
                  </a:lnTo>
                  <a:lnTo>
                    <a:pt x="70" y="45"/>
                  </a:lnTo>
                  <a:lnTo>
                    <a:pt x="70" y="35"/>
                  </a:lnTo>
                  <a:lnTo>
                    <a:pt x="65" y="30"/>
                  </a:lnTo>
                  <a:lnTo>
                    <a:pt x="55" y="25"/>
                  </a:lnTo>
                  <a:lnTo>
                    <a:pt x="50" y="20"/>
                  </a:lnTo>
                  <a:lnTo>
                    <a:pt x="40" y="20"/>
                  </a:lnTo>
                  <a:lnTo>
                    <a:pt x="20" y="20"/>
                  </a:lnTo>
                  <a:close/>
                </a:path>
              </a:pathLst>
            </a:custGeom>
            <a:solidFill>
              <a:srgbClr val="000000"/>
            </a:solidFill>
            <a:ln w="0">
              <a:solidFill>
                <a:srgbClr val="000000"/>
              </a:solidFill>
              <a:round/>
              <a:headEnd/>
              <a:tailEnd/>
            </a:ln>
          </p:spPr>
          <p:txBody>
            <a:bodyPr/>
            <a:lstStyle/>
            <a:p>
              <a:endParaRPr lang="en-US">
                <a:latin typeface="Century" pitchFamily="18" charset="0"/>
              </a:endParaRPr>
            </a:p>
          </p:txBody>
        </p:sp>
        <p:sp>
          <p:nvSpPr>
            <p:cNvPr id="3088" name="Freeform 28"/>
            <p:cNvSpPr>
              <a:spLocks/>
            </p:cNvSpPr>
            <p:nvPr/>
          </p:nvSpPr>
          <p:spPr bwMode="auto">
            <a:xfrm>
              <a:off x="1681" y="1346"/>
              <a:ext cx="105" cy="166"/>
            </a:xfrm>
            <a:custGeom>
              <a:avLst/>
              <a:gdLst>
                <a:gd name="T0" fmla="*/ 100 w 105"/>
                <a:gd name="T1" fmla="*/ 20 h 166"/>
                <a:gd name="T2" fmla="*/ 85 w 105"/>
                <a:gd name="T3" fmla="*/ 35 h 166"/>
                <a:gd name="T4" fmla="*/ 80 w 105"/>
                <a:gd name="T5" fmla="*/ 30 h 166"/>
                <a:gd name="T6" fmla="*/ 70 w 105"/>
                <a:gd name="T7" fmla="*/ 25 h 166"/>
                <a:gd name="T8" fmla="*/ 65 w 105"/>
                <a:gd name="T9" fmla="*/ 20 h 166"/>
                <a:gd name="T10" fmla="*/ 55 w 105"/>
                <a:gd name="T11" fmla="*/ 20 h 166"/>
                <a:gd name="T12" fmla="*/ 45 w 105"/>
                <a:gd name="T13" fmla="*/ 25 h 166"/>
                <a:gd name="T14" fmla="*/ 40 w 105"/>
                <a:gd name="T15" fmla="*/ 25 h 166"/>
                <a:gd name="T16" fmla="*/ 30 w 105"/>
                <a:gd name="T17" fmla="*/ 35 h 166"/>
                <a:gd name="T18" fmla="*/ 30 w 105"/>
                <a:gd name="T19" fmla="*/ 40 h 166"/>
                <a:gd name="T20" fmla="*/ 30 w 105"/>
                <a:gd name="T21" fmla="*/ 45 h 166"/>
                <a:gd name="T22" fmla="*/ 35 w 105"/>
                <a:gd name="T23" fmla="*/ 55 h 166"/>
                <a:gd name="T24" fmla="*/ 45 w 105"/>
                <a:gd name="T25" fmla="*/ 61 h 166"/>
                <a:gd name="T26" fmla="*/ 60 w 105"/>
                <a:gd name="T27" fmla="*/ 66 h 166"/>
                <a:gd name="T28" fmla="*/ 70 w 105"/>
                <a:gd name="T29" fmla="*/ 71 h 166"/>
                <a:gd name="T30" fmla="*/ 80 w 105"/>
                <a:gd name="T31" fmla="*/ 76 h 166"/>
                <a:gd name="T32" fmla="*/ 90 w 105"/>
                <a:gd name="T33" fmla="*/ 81 h 166"/>
                <a:gd name="T34" fmla="*/ 95 w 105"/>
                <a:gd name="T35" fmla="*/ 91 h 166"/>
                <a:gd name="T36" fmla="*/ 100 w 105"/>
                <a:gd name="T37" fmla="*/ 96 h 166"/>
                <a:gd name="T38" fmla="*/ 105 w 105"/>
                <a:gd name="T39" fmla="*/ 106 h 166"/>
                <a:gd name="T40" fmla="*/ 105 w 105"/>
                <a:gd name="T41" fmla="*/ 111 h 166"/>
                <a:gd name="T42" fmla="*/ 105 w 105"/>
                <a:gd name="T43" fmla="*/ 121 h 166"/>
                <a:gd name="T44" fmla="*/ 100 w 105"/>
                <a:gd name="T45" fmla="*/ 136 h 166"/>
                <a:gd name="T46" fmla="*/ 90 w 105"/>
                <a:gd name="T47" fmla="*/ 151 h 166"/>
                <a:gd name="T48" fmla="*/ 75 w 105"/>
                <a:gd name="T49" fmla="*/ 161 h 166"/>
                <a:gd name="T50" fmla="*/ 55 w 105"/>
                <a:gd name="T51" fmla="*/ 166 h 166"/>
                <a:gd name="T52" fmla="*/ 40 w 105"/>
                <a:gd name="T53" fmla="*/ 166 h 166"/>
                <a:gd name="T54" fmla="*/ 25 w 105"/>
                <a:gd name="T55" fmla="*/ 156 h 166"/>
                <a:gd name="T56" fmla="*/ 10 w 105"/>
                <a:gd name="T57" fmla="*/ 141 h 166"/>
                <a:gd name="T58" fmla="*/ 0 w 105"/>
                <a:gd name="T59" fmla="*/ 126 h 166"/>
                <a:gd name="T60" fmla="*/ 20 w 105"/>
                <a:gd name="T61" fmla="*/ 116 h 166"/>
                <a:gd name="T62" fmla="*/ 30 w 105"/>
                <a:gd name="T63" fmla="*/ 131 h 166"/>
                <a:gd name="T64" fmla="*/ 40 w 105"/>
                <a:gd name="T65" fmla="*/ 141 h 166"/>
                <a:gd name="T66" fmla="*/ 55 w 105"/>
                <a:gd name="T67" fmla="*/ 146 h 166"/>
                <a:gd name="T68" fmla="*/ 65 w 105"/>
                <a:gd name="T69" fmla="*/ 141 h 166"/>
                <a:gd name="T70" fmla="*/ 75 w 105"/>
                <a:gd name="T71" fmla="*/ 136 h 166"/>
                <a:gd name="T72" fmla="*/ 80 w 105"/>
                <a:gd name="T73" fmla="*/ 131 h 166"/>
                <a:gd name="T74" fmla="*/ 85 w 105"/>
                <a:gd name="T75" fmla="*/ 121 h 166"/>
                <a:gd name="T76" fmla="*/ 80 w 105"/>
                <a:gd name="T77" fmla="*/ 111 h 166"/>
                <a:gd name="T78" fmla="*/ 80 w 105"/>
                <a:gd name="T79" fmla="*/ 106 h 166"/>
                <a:gd name="T80" fmla="*/ 75 w 105"/>
                <a:gd name="T81" fmla="*/ 101 h 166"/>
                <a:gd name="T82" fmla="*/ 70 w 105"/>
                <a:gd name="T83" fmla="*/ 96 h 166"/>
                <a:gd name="T84" fmla="*/ 60 w 105"/>
                <a:gd name="T85" fmla="*/ 91 h 166"/>
                <a:gd name="T86" fmla="*/ 50 w 105"/>
                <a:gd name="T87" fmla="*/ 86 h 166"/>
                <a:gd name="T88" fmla="*/ 40 w 105"/>
                <a:gd name="T89" fmla="*/ 81 h 166"/>
                <a:gd name="T90" fmla="*/ 30 w 105"/>
                <a:gd name="T91" fmla="*/ 76 h 166"/>
                <a:gd name="T92" fmla="*/ 25 w 105"/>
                <a:gd name="T93" fmla="*/ 71 h 166"/>
                <a:gd name="T94" fmla="*/ 20 w 105"/>
                <a:gd name="T95" fmla="*/ 66 h 166"/>
                <a:gd name="T96" fmla="*/ 15 w 105"/>
                <a:gd name="T97" fmla="*/ 61 h 166"/>
                <a:gd name="T98" fmla="*/ 10 w 105"/>
                <a:gd name="T99" fmla="*/ 55 h 166"/>
                <a:gd name="T100" fmla="*/ 10 w 105"/>
                <a:gd name="T101" fmla="*/ 45 h 166"/>
                <a:gd name="T102" fmla="*/ 10 w 105"/>
                <a:gd name="T103" fmla="*/ 40 h 166"/>
                <a:gd name="T104" fmla="*/ 10 w 105"/>
                <a:gd name="T105" fmla="*/ 25 h 166"/>
                <a:gd name="T106" fmla="*/ 20 w 105"/>
                <a:gd name="T107" fmla="*/ 10 h 166"/>
                <a:gd name="T108" fmla="*/ 35 w 105"/>
                <a:gd name="T109" fmla="*/ 0 h 166"/>
                <a:gd name="T110" fmla="*/ 55 w 105"/>
                <a:gd name="T111" fmla="*/ 0 h 166"/>
                <a:gd name="T112" fmla="*/ 65 w 105"/>
                <a:gd name="T113" fmla="*/ 0 h 166"/>
                <a:gd name="T114" fmla="*/ 80 w 105"/>
                <a:gd name="T115" fmla="*/ 5 h 166"/>
                <a:gd name="T116" fmla="*/ 90 w 105"/>
                <a:gd name="T117" fmla="*/ 10 h 166"/>
                <a:gd name="T118" fmla="*/ 100 w 105"/>
                <a:gd name="T119" fmla="*/ 20 h 16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05"/>
                <a:gd name="T181" fmla="*/ 0 h 166"/>
                <a:gd name="T182" fmla="*/ 105 w 105"/>
                <a:gd name="T183" fmla="*/ 166 h 16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05" h="166">
                  <a:moveTo>
                    <a:pt x="100" y="20"/>
                  </a:moveTo>
                  <a:lnTo>
                    <a:pt x="85" y="35"/>
                  </a:lnTo>
                  <a:lnTo>
                    <a:pt x="80" y="30"/>
                  </a:lnTo>
                  <a:lnTo>
                    <a:pt x="70" y="25"/>
                  </a:lnTo>
                  <a:lnTo>
                    <a:pt x="65" y="20"/>
                  </a:lnTo>
                  <a:lnTo>
                    <a:pt x="55" y="20"/>
                  </a:lnTo>
                  <a:lnTo>
                    <a:pt x="45" y="25"/>
                  </a:lnTo>
                  <a:lnTo>
                    <a:pt x="40" y="25"/>
                  </a:lnTo>
                  <a:lnTo>
                    <a:pt x="30" y="35"/>
                  </a:lnTo>
                  <a:lnTo>
                    <a:pt x="30" y="40"/>
                  </a:lnTo>
                  <a:lnTo>
                    <a:pt x="30" y="45"/>
                  </a:lnTo>
                  <a:lnTo>
                    <a:pt x="35" y="55"/>
                  </a:lnTo>
                  <a:lnTo>
                    <a:pt x="45" y="61"/>
                  </a:lnTo>
                  <a:lnTo>
                    <a:pt x="60" y="66"/>
                  </a:lnTo>
                  <a:lnTo>
                    <a:pt x="70" y="71"/>
                  </a:lnTo>
                  <a:lnTo>
                    <a:pt x="80" y="76"/>
                  </a:lnTo>
                  <a:lnTo>
                    <a:pt x="90" y="81"/>
                  </a:lnTo>
                  <a:lnTo>
                    <a:pt x="95" y="91"/>
                  </a:lnTo>
                  <a:lnTo>
                    <a:pt x="100" y="96"/>
                  </a:lnTo>
                  <a:lnTo>
                    <a:pt x="105" y="106"/>
                  </a:lnTo>
                  <a:lnTo>
                    <a:pt x="105" y="111"/>
                  </a:lnTo>
                  <a:lnTo>
                    <a:pt x="105" y="121"/>
                  </a:lnTo>
                  <a:lnTo>
                    <a:pt x="100" y="136"/>
                  </a:lnTo>
                  <a:lnTo>
                    <a:pt x="90" y="151"/>
                  </a:lnTo>
                  <a:lnTo>
                    <a:pt x="75" y="161"/>
                  </a:lnTo>
                  <a:lnTo>
                    <a:pt x="55" y="166"/>
                  </a:lnTo>
                  <a:lnTo>
                    <a:pt x="40" y="166"/>
                  </a:lnTo>
                  <a:lnTo>
                    <a:pt x="25" y="156"/>
                  </a:lnTo>
                  <a:lnTo>
                    <a:pt x="10" y="141"/>
                  </a:lnTo>
                  <a:lnTo>
                    <a:pt x="0" y="126"/>
                  </a:lnTo>
                  <a:lnTo>
                    <a:pt x="20" y="116"/>
                  </a:lnTo>
                  <a:lnTo>
                    <a:pt x="30" y="131"/>
                  </a:lnTo>
                  <a:lnTo>
                    <a:pt x="40" y="141"/>
                  </a:lnTo>
                  <a:lnTo>
                    <a:pt x="55" y="146"/>
                  </a:lnTo>
                  <a:lnTo>
                    <a:pt x="65" y="141"/>
                  </a:lnTo>
                  <a:lnTo>
                    <a:pt x="75" y="136"/>
                  </a:lnTo>
                  <a:lnTo>
                    <a:pt x="80" y="131"/>
                  </a:lnTo>
                  <a:lnTo>
                    <a:pt x="85" y="121"/>
                  </a:lnTo>
                  <a:lnTo>
                    <a:pt x="80" y="111"/>
                  </a:lnTo>
                  <a:lnTo>
                    <a:pt x="80" y="106"/>
                  </a:lnTo>
                  <a:lnTo>
                    <a:pt x="75" y="101"/>
                  </a:lnTo>
                  <a:lnTo>
                    <a:pt x="70" y="96"/>
                  </a:lnTo>
                  <a:lnTo>
                    <a:pt x="60" y="91"/>
                  </a:lnTo>
                  <a:lnTo>
                    <a:pt x="50" y="86"/>
                  </a:lnTo>
                  <a:lnTo>
                    <a:pt x="40" y="81"/>
                  </a:lnTo>
                  <a:lnTo>
                    <a:pt x="30" y="76"/>
                  </a:lnTo>
                  <a:lnTo>
                    <a:pt x="25" y="71"/>
                  </a:lnTo>
                  <a:lnTo>
                    <a:pt x="20" y="66"/>
                  </a:lnTo>
                  <a:lnTo>
                    <a:pt x="15" y="61"/>
                  </a:lnTo>
                  <a:lnTo>
                    <a:pt x="10" y="55"/>
                  </a:lnTo>
                  <a:lnTo>
                    <a:pt x="10" y="45"/>
                  </a:lnTo>
                  <a:lnTo>
                    <a:pt x="10" y="40"/>
                  </a:lnTo>
                  <a:lnTo>
                    <a:pt x="10" y="25"/>
                  </a:lnTo>
                  <a:lnTo>
                    <a:pt x="20" y="10"/>
                  </a:lnTo>
                  <a:lnTo>
                    <a:pt x="35" y="0"/>
                  </a:lnTo>
                  <a:lnTo>
                    <a:pt x="55" y="0"/>
                  </a:lnTo>
                  <a:lnTo>
                    <a:pt x="65" y="0"/>
                  </a:lnTo>
                  <a:lnTo>
                    <a:pt x="80" y="5"/>
                  </a:lnTo>
                  <a:lnTo>
                    <a:pt x="90" y="10"/>
                  </a:lnTo>
                  <a:lnTo>
                    <a:pt x="100" y="20"/>
                  </a:lnTo>
                  <a:close/>
                </a:path>
              </a:pathLst>
            </a:custGeom>
            <a:solidFill>
              <a:srgbClr val="000000"/>
            </a:solidFill>
            <a:ln w="0">
              <a:solidFill>
                <a:srgbClr val="000000"/>
              </a:solidFill>
              <a:round/>
              <a:headEnd/>
              <a:tailEnd/>
            </a:ln>
          </p:spPr>
          <p:txBody>
            <a:bodyPr/>
            <a:lstStyle/>
            <a:p>
              <a:endParaRPr lang="en-US">
                <a:latin typeface="Century" pitchFamily="18" charset="0"/>
              </a:endParaRPr>
            </a:p>
          </p:txBody>
        </p:sp>
        <p:sp>
          <p:nvSpPr>
            <p:cNvPr id="3089" name="Rectangle 27"/>
            <p:cNvSpPr>
              <a:spLocks noChangeArrowheads="1"/>
            </p:cNvSpPr>
            <p:nvPr/>
          </p:nvSpPr>
          <p:spPr bwMode="auto">
            <a:xfrm>
              <a:off x="1861" y="1351"/>
              <a:ext cx="20" cy="156"/>
            </a:xfrm>
            <a:prstGeom prst="rect">
              <a:avLst/>
            </a:prstGeom>
            <a:solidFill>
              <a:srgbClr val="000000"/>
            </a:solidFill>
            <a:ln w="0">
              <a:solidFill>
                <a:srgbClr val="000000"/>
              </a:solidFill>
              <a:miter lim="800000"/>
              <a:headEnd/>
              <a:tailEnd/>
            </a:ln>
          </p:spPr>
          <p:txBody>
            <a:bodyPr/>
            <a:lstStyle/>
            <a:p>
              <a:endParaRPr lang="en-US">
                <a:latin typeface="Century" pitchFamily="18" charset="0"/>
              </a:endParaRPr>
            </a:p>
          </p:txBody>
        </p:sp>
        <p:sp>
          <p:nvSpPr>
            <p:cNvPr id="3090" name="Freeform 26"/>
            <p:cNvSpPr>
              <a:spLocks/>
            </p:cNvSpPr>
            <p:nvPr/>
          </p:nvSpPr>
          <p:spPr bwMode="auto">
            <a:xfrm>
              <a:off x="1956" y="1351"/>
              <a:ext cx="100" cy="156"/>
            </a:xfrm>
            <a:custGeom>
              <a:avLst/>
              <a:gdLst>
                <a:gd name="T0" fmla="*/ 0 w 100"/>
                <a:gd name="T1" fmla="*/ 0 h 156"/>
                <a:gd name="T2" fmla="*/ 100 w 100"/>
                <a:gd name="T3" fmla="*/ 0 h 156"/>
                <a:gd name="T4" fmla="*/ 100 w 100"/>
                <a:gd name="T5" fmla="*/ 20 h 156"/>
                <a:gd name="T6" fmla="*/ 60 w 100"/>
                <a:gd name="T7" fmla="*/ 20 h 156"/>
                <a:gd name="T8" fmla="*/ 60 w 100"/>
                <a:gd name="T9" fmla="*/ 156 h 156"/>
                <a:gd name="T10" fmla="*/ 40 w 100"/>
                <a:gd name="T11" fmla="*/ 156 h 156"/>
                <a:gd name="T12" fmla="*/ 40 w 100"/>
                <a:gd name="T13" fmla="*/ 20 h 156"/>
                <a:gd name="T14" fmla="*/ 0 w 100"/>
                <a:gd name="T15" fmla="*/ 20 h 156"/>
                <a:gd name="T16" fmla="*/ 0 w 100"/>
                <a:gd name="T17" fmla="*/ 0 h 15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0"/>
                <a:gd name="T28" fmla="*/ 0 h 156"/>
                <a:gd name="T29" fmla="*/ 100 w 100"/>
                <a:gd name="T30" fmla="*/ 156 h 15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0" h="156">
                  <a:moveTo>
                    <a:pt x="0" y="0"/>
                  </a:moveTo>
                  <a:lnTo>
                    <a:pt x="100" y="0"/>
                  </a:lnTo>
                  <a:lnTo>
                    <a:pt x="100" y="20"/>
                  </a:lnTo>
                  <a:lnTo>
                    <a:pt x="60" y="20"/>
                  </a:lnTo>
                  <a:lnTo>
                    <a:pt x="60" y="156"/>
                  </a:lnTo>
                  <a:lnTo>
                    <a:pt x="40" y="156"/>
                  </a:lnTo>
                  <a:lnTo>
                    <a:pt x="40" y="20"/>
                  </a:lnTo>
                  <a:lnTo>
                    <a:pt x="0" y="20"/>
                  </a:lnTo>
                  <a:lnTo>
                    <a:pt x="0" y="0"/>
                  </a:lnTo>
                  <a:close/>
                </a:path>
              </a:pathLst>
            </a:custGeom>
            <a:solidFill>
              <a:srgbClr val="000000"/>
            </a:solidFill>
            <a:ln w="0">
              <a:solidFill>
                <a:srgbClr val="000000"/>
              </a:solidFill>
              <a:round/>
              <a:headEnd/>
              <a:tailEnd/>
            </a:ln>
          </p:spPr>
          <p:txBody>
            <a:bodyPr/>
            <a:lstStyle/>
            <a:p>
              <a:endParaRPr lang="en-US">
                <a:latin typeface="Century" pitchFamily="18" charset="0"/>
              </a:endParaRPr>
            </a:p>
          </p:txBody>
        </p:sp>
        <p:sp>
          <p:nvSpPr>
            <p:cNvPr id="3091" name="Freeform 25"/>
            <p:cNvSpPr>
              <a:spLocks/>
            </p:cNvSpPr>
            <p:nvPr/>
          </p:nvSpPr>
          <p:spPr bwMode="auto">
            <a:xfrm>
              <a:off x="2116" y="1351"/>
              <a:ext cx="125" cy="156"/>
            </a:xfrm>
            <a:custGeom>
              <a:avLst/>
              <a:gdLst>
                <a:gd name="T0" fmla="*/ 0 w 125"/>
                <a:gd name="T1" fmla="*/ 0 h 156"/>
                <a:gd name="T2" fmla="*/ 25 w 125"/>
                <a:gd name="T3" fmla="*/ 0 h 156"/>
                <a:gd name="T4" fmla="*/ 65 w 125"/>
                <a:gd name="T5" fmla="*/ 61 h 156"/>
                <a:gd name="T6" fmla="*/ 100 w 125"/>
                <a:gd name="T7" fmla="*/ 0 h 156"/>
                <a:gd name="T8" fmla="*/ 125 w 125"/>
                <a:gd name="T9" fmla="*/ 0 h 156"/>
                <a:gd name="T10" fmla="*/ 75 w 125"/>
                <a:gd name="T11" fmla="*/ 86 h 156"/>
                <a:gd name="T12" fmla="*/ 75 w 125"/>
                <a:gd name="T13" fmla="*/ 156 h 156"/>
                <a:gd name="T14" fmla="*/ 50 w 125"/>
                <a:gd name="T15" fmla="*/ 156 h 156"/>
                <a:gd name="T16" fmla="*/ 50 w 125"/>
                <a:gd name="T17" fmla="*/ 86 h 156"/>
                <a:gd name="T18" fmla="*/ 0 w 125"/>
                <a:gd name="T19" fmla="*/ 0 h 15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25"/>
                <a:gd name="T31" fmla="*/ 0 h 156"/>
                <a:gd name="T32" fmla="*/ 125 w 125"/>
                <a:gd name="T33" fmla="*/ 156 h 15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25" h="156">
                  <a:moveTo>
                    <a:pt x="0" y="0"/>
                  </a:moveTo>
                  <a:lnTo>
                    <a:pt x="25" y="0"/>
                  </a:lnTo>
                  <a:lnTo>
                    <a:pt x="65" y="61"/>
                  </a:lnTo>
                  <a:lnTo>
                    <a:pt x="100" y="0"/>
                  </a:lnTo>
                  <a:lnTo>
                    <a:pt x="125" y="0"/>
                  </a:lnTo>
                  <a:lnTo>
                    <a:pt x="75" y="86"/>
                  </a:lnTo>
                  <a:lnTo>
                    <a:pt x="75" y="156"/>
                  </a:lnTo>
                  <a:lnTo>
                    <a:pt x="50" y="156"/>
                  </a:lnTo>
                  <a:lnTo>
                    <a:pt x="50" y="86"/>
                  </a:lnTo>
                  <a:lnTo>
                    <a:pt x="0" y="0"/>
                  </a:lnTo>
                  <a:close/>
                </a:path>
              </a:pathLst>
            </a:custGeom>
            <a:solidFill>
              <a:srgbClr val="000000"/>
            </a:solidFill>
            <a:ln w="0">
              <a:solidFill>
                <a:srgbClr val="000000"/>
              </a:solidFill>
              <a:round/>
              <a:headEnd/>
              <a:tailEnd/>
            </a:ln>
          </p:spPr>
          <p:txBody>
            <a:bodyPr/>
            <a:lstStyle/>
            <a:p>
              <a:endParaRPr lang="en-US">
                <a:latin typeface="Century" pitchFamily="18" charset="0"/>
              </a:endParaRPr>
            </a:p>
          </p:txBody>
        </p:sp>
        <p:sp>
          <p:nvSpPr>
            <p:cNvPr id="3092" name="Freeform 24"/>
            <p:cNvSpPr>
              <a:spLocks noEditPoints="1"/>
            </p:cNvSpPr>
            <p:nvPr/>
          </p:nvSpPr>
          <p:spPr bwMode="auto">
            <a:xfrm>
              <a:off x="2376" y="1346"/>
              <a:ext cx="170" cy="166"/>
            </a:xfrm>
            <a:custGeom>
              <a:avLst/>
              <a:gdLst>
                <a:gd name="T0" fmla="*/ 0 w 170"/>
                <a:gd name="T1" fmla="*/ 81 h 166"/>
                <a:gd name="T2" fmla="*/ 0 w 170"/>
                <a:gd name="T3" fmla="*/ 61 h 166"/>
                <a:gd name="T4" fmla="*/ 10 w 170"/>
                <a:gd name="T5" fmla="*/ 40 h 166"/>
                <a:gd name="T6" fmla="*/ 25 w 170"/>
                <a:gd name="T7" fmla="*/ 25 h 166"/>
                <a:gd name="T8" fmla="*/ 40 w 170"/>
                <a:gd name="T9" fmla="*/ 10 h 166"/>
                <a:gd name="T10" fmla="*/ 60 w 170"/>
                <a:gd name="T11" fmla="*/ 0 h 166"/>
                <a:gd name="T12" fmla="*/ 85 w 170"/>
                <a:gd name="T13" fmla="*/ 0 h 166"/>
                <a:gd name="T14" fmla="*/ 105 w 170"/>
                <a:gd name="T15" fmla="*/ 0 h 166"/>
                <a:gd name="T16" fmla="*/ 125 w 170"/>
                <a:gd name="T17" fmla="*/ 10 h 166"/>
                <a:gd name="T18" fmla="*/ 145 w 170"/>
                <a:gd name="T19" fmla="*/ 25 h 166"/>
                <a:gd name="T20" fmla="*/ 160 w 170"/>
                <a:gd name="T21" fmla="*/ 40 h 166"/>
                <a:gd name="T22" fmla="*/ 165 w 170"/>
                <a:gd name="T23" fmla="*/ 61 h 166"/>
                <a:gd name="T24" fmla="*/ 170 w 170"/>
                <a:gd name="T25" fmla="*/ 81 h 166"/>
                <a:gd name="T26" fmla="*/ 170 w 170"/>
                <a:gd name="T27" fmla="*/ 106 h 166"/>
                <a:gd name="T28" fmla="*/ 160 w 170"/>
                <a:gd name="T29" fmla="*/ 126 h 166"/>
                <a:gd name="T30" fmla="*/ 145 w 170"/>
                <a:gd name="T31" fmla="*/ 141 h 166"/>
                <a:gd name="T32" fmla="*/ 125 w 170"/>
                <a:gd name="T33" fmla="*/ 156 h 166"/>
                <a:gd name="T34" fmla="*/ 105 w 170"/>
                <a:gd name="T35" fmla="*/ 166 h 166"/>
                <a:gd name="T36" fmla="*/ 85 w 170"/>
                <a:gd name="T37" fmla="*/ 166 h 166"/>
                <a:gd name="T38" fmla="*/ 60 w 170"/>
                <a:gd name="T39" fmla="*/ 166 h 166"/>
                <a:gd name="T40" fmla="*/ 40 w 170"/>
                <a:gd name="T41" fmla="*/ 156 h 166"/>
                <a:gd name="T42" fmla="*/ 25 w 170"/>
                <a:gd name="T43" fmla="*/ 141 h 166"/>
                <a:gd name="T44" fmla="*/ 10 w 170"/>
                <a:gd name="T45" fmla="*/ 126 h 166"/>
                <a:gd name="T46" fmla="*/ 0 w 170"/>
                <a:gd name="T47" fmla="*/ 106 h 166"/>
                <a:gd name="T48" fmla="*/ 0 w 170"/>
                <a:gd name="T49" fmla="*/ 81 h 166"/>
                <a:gd name="T50" fmla="*/ 150 w 170"/>
                <a:gd name="T51" fmla="*/ 86 h 166"/>
                <a:gd name="T52" fmla="*/ 145 w 170"/>
                <a:gd name="T53" fmla="*/ 66 h 166"/>
                <a:gd name="T54" fmla="*/ 140 w 170"/>
                <a:gd name="T55" fmla="*/ 50 h 166"/>
                <a:gd name="T56" fmla="*/ 130 w 170"/>
                <a:gd name="T57" fmla="*/ 40 h 166"/>
                <a:gd name="T58" fmla="*/ 115 w 170"/>
                <a:gd name="T59" fmla="*/ 30 h 166"/>
                <a:gd name="T60" fmla="*/ 100 w 170"/>
                <a:gd name="T61" fmla="*/ 25 h 166"/>
                <a:gd name="T62" fmla="*/ 85 w 170"/>
                <a:gd name="T63" fmla="*/ 20 h 166"/>
                <a:gd name="T64" fmla="*/ 65 w 170"/>
                <a:gd name="T65" fmla="*/ 25 h 166"/>
                <a:gd name="T66" fmla="*/ 50 w 170"/>
                <a:gd name="T67" fmla="*/ 30 h 166"/>
                <a:gd name="T68" fmla="*/ 40 w 170"/>
                <a:gd name="T69" fmla="*/ 40 h 166"/>
                <a:gd name="T70" fmla="*/ 30 w 170"/>
                <a:gd name="T71" fmla="*/ 50 h 166"/>
                <a:gd name="T72" fmla="*/ 20 w 170"/>
                <a:gd name="T73" fmla="*/ 66 h 166"/>
                <a:gd name="T74" fmla="*/ 20 w 170"/>
                <a:gd name="T75" fmla="*/ 86 h 166"/>
                <a:gd name="T76" fmla="*/ 20 w 170"/>
                <a:gd name="T77" fmla="*/ 101 h 166"/>
                <a:gd name="T78" fmla="*/ 30 w 170"/>
                <a:gd name="T79" fmla="*/ 116 h 166"/>
                <a:gd name="T80" fmla="*/ 40 w 170"/>
                <a:gd name="T81" fmla="*/ 126 h 166"/>
                <a:gd name="T82" fmla="*/ 55 w 170"/>
                <a:gd name="T83" fmla="*/ 136 h 166"/>
                <a:gd name="T84" fmla="*/ 70 w 170"/>
                <a:gd name="T85" fmla="*/ 141 h 166"/>
                <a:gd name="T86" fmla="*/ 85 w 170"/>
                <a:gd name="T87" fmla="*/ 146 h 166"/>
                <a:gd name="T88" fmla="*/ 100 w 170"/>
                <a:gd name="T89" fmla="*/ 141 h 166"/>
                <a:gd name="T90" fmla="*/ 115 w 170"/>
                <a:gd name="T91" fmla="*/ 136 h 166"/>
                <a:gd name="T92" fmla="*/ 130 w 170"/>
                <a:gd name="T93" fmla="*/ 126 h 166"/>
                <a:gd name="T94" fmla="*/ 140 w 170"/>
                <a:gd name="T95" fmla="*/ 116 h 166"/>
                <a:gd name="T96" fmla="*/ 145 w 170"/>
                <a:gd name="T97" fmla="*/ 101 h 166"/>
                <a:gd name="T98" fmla="*/ 150 w 170"/>
                <a:gd name="T99" fmla="*/ 86 h 16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70"/>
                <a:gd name="T151" fmla="*/ 0 h 166"/>
                <a:gd name="T152" fmla="*/ 170 w 170"/>
                <a:gd name="T153" fmla="*/ 166 h 16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70" h="166">
                  <a:moveTo>
                    <a:pt x="0" y="81"/>
                  </a:moveTo>
                  <a:lnTo>
                    <a:pt x="0" y="61"/>
                  </a:lnTo>
                  <a:lnTo>
                    <a:pt x="10" y="40"/>
                  </a:lnTo>
                  <a:lnTo>
                    <a:pt x="25" y="25"/>
                  </a:lnTo>
                  <a:lnTo>
                    <a:pt x="40" y="10"/>
                  </a:lnTo>
                  <a:lnTo>
                    <a:pt x="60" y="0"/>
                  </a:lnTo>
                  <a:lnTo>
                    <a:pt x="85" y="0"/>
                  </a:lnTo>
                  <a:lnTo>
                    <a:pt x="105" y="0"/>
                  </a:lnTo>
                  <a:lnTo>
                    <a:pt x="125" y="10"/>
                  </a:lnTo>
                  <a:lnTo>
                    <a:pt x="145" y="25"/>
                  </a:lnTo>
                  <a:lnTo>
                    <a:pt x="160" y="40"/>
                  </a:lnTo>
                  <a:lnTo>
                    <a:pt x="165" y="61"/>
                  </a:lnTo>
                  <a:lnTo>
                    <a:pt x="170" y="81"/>
                  </a:lnTo>
                  <a:lnTo>
                    <a:pt x="170" y="106"/>
                  </a:lnTo>
                  <a:lnTo>
                    <a:pt x="160" y="126"/>
                  </a:lnTo>
                  <a:lnTo>
                    <a:pt x="145" y="141"/>
                  </a:lnTo>
                  <a:lnTo>
                    <a:pt x="125" y="156"/>
                  </a:lnTo>
                  <a:lnTo>
                    <a:pt x="105" y="166"/>
                  </a:lnTo>
                  <a:lnTo>
                    <a:pt x="85" y="166"/>
                  </a:lnTo>
                  <a:lnTo>
                    <a:pt x="60" y="166"/>
                  </a:lnTo>
                  <a:lnTo>
                    <a:pt x="40" y="156"/>
                  </a:lnTo>
                  <a:lnTo>
                    <a:pt x="25" y="141"/>
                  </a:lnTo>
                  <a:lnTo>
                    <a:pt x="10" y="126"/>
                  </a:lnTo>
                  <a:lnTo>
                    <a:pt x="0" y="106"/>
                  </a:lnTo>
                  <a:lnTo>
                    <a:pt x="0" y="81"/>
                  </a:lnTo>
                  <a:close/>
                  <a:moveTo>
                    <a:pt x="150" y="86"/>
                  </a:moveTo>
                  <a:lnTo>
                    <a:pt x="145" y="66"/>
                  </a:lnTo>
                  <a:lnTo>
                    <a:pt x="140" y="50"/>
                  </a:lnTo>
                  <a:lnTo>
                    <a:pt x="130" y="40"/>
                  </a:lnTo>
                  <a:lnTo>
                    <a:pt x="115" y="30"/>
                  </a:lnTo>
                  <a:lnTo>
                    <a:pt x="100" y="25"/>
                  </a:lnTo>
                  <a:lnTo>
                    <a:pt x="85" y="20"/>
                  </a:lnTo>
                  <a:lnTo>
                    <a:pt x="65" y="25"/>
                  </a:lnTo>
                  <a:lnTo>
                    <a:pt x="50" y="30"/>
                  </a:lnTo>
                  <a:lnTo>
                    <a:pt x="40" y="40"/>
                  </a:lnTo>
                  <a:lnTo>
                    <a:pt x="30" y="50"/>
                  </a:lnTo>
                  <a:lnTo>
                    <a:pt x="20" y="66"/>
                  </a:lnTo>
                  <a:lnTo>
                    <a:pt x="20" y="86"/>
                  </a:lnTo>
                  <a:lnTo>
                    <a:pt x="20" y="101"/>
                  </a:lnTo>
                  <a:lnTo>
                    <a:pt x="30" y="116"/>
                  </a:lnTo>
                  <a:lnTo>
                    <a:pt x="40" y="126"/>
                  </a:lnTo>
                  <a:lnTo>
                    <a:pt x="55" y="136"/>
                  </a:lnTo>
                  <a:lnTo>
                    <a:pt x="70" y="141"/>
                  </a:lnTo>
                  <a:lnTo>
                    <a:pt x="85" y="146"/>
                  </a:lnTo>
                  <a:lnTo>
                    <a:pt x="100" y="141"/>
                  </a:lnTo>
                  <a:lnTo>
                    <a:pt x="115" y="136"/>
                  </a:lnTo>
                  <a:lnTo>
                    <a:pt x="130" y="126"/>
                  </a:lnTo>
                  <a:lnTo>
                    <a:pt x="140" y="116"/>
                  </a:lnTo>
                  <a:lnTo>
                    <a:pt x="145" y="101"/>
                  </a:lnTo>
                  <a:lnTo>
                    <a:pt x="150" y="86"/>
                  </a:lnTo>
                  <a:close/>
                </a:path>
              </a:pathLst>
            </a:custGeom>
            <a:solidFill>
              <a:srgbClr val="000000"/>
            </a:solidFill>
            <a:ln w="0">
              <a:solidFill>
                <a:srgbClr val="000000"/>
              </a:solidFill>
              <a:round/>
              <a:headEnd/>
              <a:tailEnd/>
            </a:ln>
          </p:spPr>
          <p:txBody>
            <a:bodyPr/>
            <a:lstStyle/>
            <a:p>
              <a:endParaRPr lang="en-US">
                <a:latin typeface="Century" pitchFamily="18" charset="0"/>
              </a:endParaRPr>
            </a:p>
          </p:txBody>
        </p:sp>
        <p:sp>
          <p:nvSpPr>
            <p:cNvPr id="3093" name="Freeform 23"/>
            <p:cNvSpPr>
              <a:spLocks/>
            </p:cNvSpPr>
            <p:nvPr/>
          </p:nvSpPr>
          <p:spPr bwMode="auto">
            <a:xfrm>
              <a:off x="2621" y="1351"/>
              <a:ext cx="86" cy="156"/>
            </a:xfrm>
            <a:custGeom>
              <a:avLst/>
              <a:gdLst>
                <a:gd name="T0" fmla="*/ 0 w 86"/>
                <a:gd name="T1" fmla="*/ 0 h 156"/>
                <a:gd name="T2" fmla="*/ 86 w 86"/>
                <a:gd name="T3" fmla="*/ 0 h 156"/>
                <a:gd name="T4" fmla="*/ 86 w 86"/>
                <a:gd name="T5" fmla="*/ 20 h 156"/>
                <a:gd name="T6" fmla="*/ 20 w 86"/>
                <a:gd name="T7" fmla="*/ 20 h 156"/>
                <a:gd name="T8" fmla="*/ 20 w 86"/>
                <a:gd name="T9" fmla="*/ 61 h 156"/>
                <a:gd name="T10" fmla="*/ 86 w 86"/>
                <a:gd name="T11" fmla="*/ 61 h 156"/>
                <a:gd name="T12" fmla="*/ 86 w 86"/>
                <a:gd name="T13" fmla="*/ 81 h 156"/>
                <a:gd name="T14" fmla="*/ 20 w 86"/>
                <a:gd name="T15" fmla="*/ 81 h 156"/>
                <a:gd name="T16" fmla="*/ 20 w 86"/>
                <a:gd name="T17" fmla="*/ 156 h 156"/>
                <a:gd name="T18" fmla="*/ 0 w 86"/>
                <a:gd name="T19" fmla="*/ 156 h 156"/>
                <a:gd name="T20" fmla="*/ 0 w 86"/>
                <a:gd name="T21" fmla="*/ 0 h 15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6"/>
                <a:gd name="T34" fmla="*/ 0 h 156"/>
                <a:gd name="T35" fmla="*/ 86 w 86"/>
                <a:gd name="T36" fmla="*/ 156 h 15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6" h="156">
                  <a:moveTo>
                    <a:pt x="0" y="0"/>
                  </a:moveTo>
                  <a:lnTo>
                    <a:pt x="86" y="0"/>
                  </a:lnTo>
                  <a:lnTo>
                    <a:pt x="86" y="20"/>
                  </a:lnTo>
                  <a:lnTo>
                    <a:pt x="20" y="20"/>
                  </a:lnTo>
                  <a:lnTo>
                    <a:pt x="20" y="61"/>
                  </a:lnTo>
                  <a:lnTo>
                    <a:pt x="86" y="61"/>
                  </a:lnTo>
                  <a:lnTo>
                    <a:pt x="86" y="81"/>
                  </a:lnTo>
                  <a:lnTo>
                    <a:pt x="20" y="81"/>
                  </a:lnTo>
                  <a:lnTo>
                    <a:pt x="20" y="156"/>
                  </a:lnTo>
                  <a:lnTo>
                    <a:pt x="0" y="156"/>
                  </a:lnTo>
                  <a:lnTo>
                    <a:pt x="0" y="0"/>
                  </a:lnTo>
                  <a:close/>
                </a:path>
              </a:pathLst>
            </a:custGeom>
            <a:solidFill>
              <a:srgbClr val="000000"/>
            </a:solidFill>
            <a:ln w="0">
              <a:solidFill>
                <a:srgbClr val="000000"/>
              </a:solidFill>
              <a:round/>
              <a:headEnd/>
              <a:tailEnd/>
            </a:ln>
          </p:spPr>
          <p:txBody>
            <a:bodyPr/>
            <a:lstStyle/>
            <a:p>
              <a:endParaRPr lang="en-US">
                <a:latin typeface="Century" pitchFamily="18" charset="0"/>
              </a:endParaRPr>
            </a:p>
          </p:txBody>
        </p:sp>
        <p:sp>
          <p:nvSpPr>
            <p:cNvPr id="3094" name="Freeform 22"/>
            <p:cNvSpPr>
              <a:spLocks/>
            </p:cNvSpPr>
            <p:nvPr/>
          </p:nvSpPr>
          <p:spPr bwMode="auto">
            <a:xfrm>
              <a:off x="2872" y="1346"/>
              <a:ext cx="135" cy="171"/>
            </a:xfrm>
            <a:custGeom>
              <a:avLst/>
              <a:gdLst>
                <a:gd name="T0" fmla="*/ 0 w 135"/>
                <a:gd name="T1" fmla="*/ 0 h 171"/>
                <a:gd name="T2" fmla="*/ 115 w 135"/>
                <a:gd name="T3" fmla="*/ 116 h 171"/>
                <a:gd name="T4" fmla="*/ 115 w 135"/>
                <a:gd name="T5" fmla="*/ 5 h 171"/>
                <a:gd name="T6" fmla="*/ 135 w 135"/>
                <a:gd name="T7" fmla="*/ 5 h 171"/>
                <a:gd name="T8" fmla="*/ 135 w 135"/>
                <a:gd name="T9" fmla="*/ 171 h 171"/>
                <a:gd name="T10" fmla="*/ 20 w 135"/>
                <a:gd name="T11" fmla="*/ 50 h 171"/>
                <a:gd name="T12" fmla="*/ 20 w 135"/>
                <a:gd name="T13" fmla="*/ 161 h 171"/>
                <a:gd name="T14" fmla="*/ 0 w 135"/>
                <a:gd name="T15" fmla="*/ 161 h 171"/>
                <a:gd name="T16" fmla="*/ 0 w 135"/>
                <a:gd name="T17" fmla="*/ 0 h 17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35"/>
                <a:gd name="T28" fmla="*/ 0 h 171"/>
                <a:gd name="T29" fmla="*/ 135 w 135"/>
                <a:gd name="T30" fmla="*/ 171 h 17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35" h="171">
                  <a:moveTo>
                    <a:pt x="0" y="0"/>
                  </a:moveTo>
                  <a:lnTo>
                    <a:pt x="115" y="116"/>
                  </a:lnTo>
                  <a:lnTo>
                    <a:pt x="115" y="5"/>
                  </a:lnTo>
                  <a:lnTo>
                    <a:pt x="135" y="5"/>
                  </a:lnTo>
                  <a:lnTo>
                    <a:pt x="135" y="171"/>
                  </a:lnTo>
                  <a:lnTo>
                    <a:pt x="20" y="50"/>
                  </a:lnTo>
                  <a:lnTo>
                    <a:pt x="20" y="161"/>
                  </a:lnTo>
                  <a:lnTo>
                    <a:pt x="0" y="161"/>
                  </a:lnTo>
                  <a:lnTo>
                    <a:pt x="0" y="0"/>
                  </a:lnTo>
                  <a:close/>
                </a:path>
              </a:pathLst>
            </a:custGeom>
            <a:solidFill>
              <a:srgbClr val="000000"/>
            </a:solidFill>
            <a:ln w="0">
              <a:solidFill>
                <a:srgbClr val="000000"/>
              </a:solidFill>
              <a:round/>
              <a:headEnd/>
              <a:tailEnd/>
            </a:ln>
          </p:spPr>
          <p:txBody>
            <a:bodyPr/>
            <a:lstStyle/>
            <a:p>
              <a:endParaRPr lang="en-US">
                <a:latin typeface="Century" pitchFamily="18" charset="0"/>
              </a:endParaRPr>
            </a:p>
          </p:txBody>
        </p:sp>
        <p:sp>
          <p:nvSpPr>
            <p:cNvPr id="3095" name="Freeform 21"/>
            <p:cNvSpPr>
              <a:spLocks/>
            </p:cNvSpPr>
            <p:nvPr/>
          </p:nvSpPr>
          <p:spPr bwMode="auto">
            <a:xfrm>
              <a:off x="3087" y="1351"/>
              <a:ext cx="85" cy="156"/>
            </a:xfrm>
            <a:custGeom>
              <a:avLst/>
              <a:gdLst>
                <a:gd name="T0" fmla="*/ 0 w 85"/>
                <a:gd name="T1" fmla="*/ 0 h 156"/>
                <a:gd name="T2" fmla="*/ 85 w 85"/>
                <a:gd name="T3" fmla="*/ 0 h 156"/>
                <a:gd name="T4" fmla="*/ 85 w 85"/>
                <a:gd name="T5" fmla="*/ 20 h 156"/>
                <a:gd name="T6" fmla="*/ 20 w 85"/>
                <a:gd name="T7" fmla="*/ 20 h 156"/>
                <a:gd name="T8" fmla="*/ 20 w 85"/>
                <a:gd name="T9" fmla="*/ 61 h 156"/>
                <a:gd name="T10" fmla="*/ 85 w 85"/>
                <a:gd name="T11" fmla="*/ 61 h 156"/>
                <a:gd name="T12" fmla="*/ 85 w 85"/>
                <a:gd name="T13" fmla="*/ 81 h 156"/>
                <a:gd name="T14" fmla="*/ 20 w 85"/>
                <a:gd name="T15" fmla="*/ 81 h 156"/>
                <a:gd name="T16" fmla="*/ 20 w 85"/>
                <a:gd name="T17" fmla="*/ 136 h 156"/>
                <a:gd name="T18" fmla="*/ 85 w 85"/>
                <a:gd name="T19" fmla="*/ 136 h 156"/>
                <a:gd name="T20" fmla="*/ 85 w 85"/>
                <a:gd name="T21" fmla="*/ 156 h 156"/>
                <a:gd name="T22" fmla="*/ 0 w 85"/>
                <a:gd name="T23" fmla="*/ 156 h 156"/>
                <a:gd name="T24" fmla="*/ 0 w 85"/>
                <a:gd name="T25" fmla="*/ 0 h 15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5"/>
                <a:gd name="T40" fmla="*/ 0 h 156"/>
                <a:gd name="T41" fmla="*/ 85 w 85"/>
                <a:gd name="T42" fmla="*/ 156 h 15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5" h="156">
                  <a:moveTo>
                    <a:pt x="0" y="0"/>
                  </a:moveTo>
                  <a:lnTo>
                    <a:pt x="85" y="0"/>
                  </a:lnTo>
                  <a:lnTo>
                    <a:pt x="85" y="20"/>
                  </a:lnTo>
                  <a:lnTo>
                    <a:pt x="20" y="20"/>
                  </a:lnTo>
                  <a:lnTo>
                    <a:pt x="20" y="61"/>
                  </a:lnTo>
                  <a:lnTo>
                    <a:pt x="85" y="61"/>
                  </a:lnTo>
                  <a:lnTo>
                    <a:pt x="85" y="81"/>
                  </a:lnTo>
                  <a:lnTo>
                    <a:pt x="20" y="81"/>
                  </a:lnTo>
                  <a:lnTo>
                    <a:pt x="20" y="136"/>
                  </a:lnTo>
                  <a:lnTo>
                    <a:pt x="85" y="136"/>
                  </a:lnTo>
                  <a:lnTo>
                    <a:pt x="85" y="156"/>
                  </a:lnTo>
                  <a:lnTo>
                    <a:pt x="0" y="156"/>
                  </a:lnTo>
                  <a:lnTo>
                    <a:pt x="0" y="0"/>
                  </a:lnTo>
                  <a:close/>
                </a:path>
              </a:pathLst>
            </a:custGeom>
            <a:solidFill>
              <a:srgbClr val="000000"/>
            </a:solidFill>
            <a:ln w="0">
              <a:solidFill>
                <a:srgbClr val="000000"/>
              </a:solidFill>
              <a:round/>
              <a:headEnd/>
              <a:tailEnd/>
            </a:ln>
          </p:spPr>
          <p:txBody>
            <a:bodyPr/>
            <a:lstStyle/>
            <a:p>
              <a:endParaRPr lang="en-US">
                <a:latin typeface="Century" pitchFamily="18" charset="0"/>
              </a:endParaRPr>
            </a:p>
          </p:txBody>
        </p:sp>
        <p:sp>
          <p:nvSpPr>
            <p:cNvPr id="3096" name="Freeform 20"/>
            <p:cNvSpPr>
              <a:spLocks/>
            </p:cNvSpPr>
            <p:nvPr/>
          </p:nvSpPr>
          <p:spPr bwMode="auto">
            <a:xfrm>
              <a:off x="3237" y="1346"/>
              <a:ext cx="240" cy="166"/>
            </a:xfrm>
            <a:custGeom>
              <a:avLst/>
              <a:gdLst>
                <a:gd name="T0" fmla="*/ 120 w 240"/>
                <a:gd name="T1" fmla="*/ 0 h 166"/>
                <a:gd name="T2" fmla="*/ 170 w 240"/>
                <a:gd name="T3" fmla="*/ 116 h 166"/>
                <a:gd name="T4" fmla="*/ 215 w 240"/>
                <a:gd name="T5" fmla="*/ 5 h 166"/>
                <a:gd name="T6" fmla="*/ 240 w 240"/>
                <a:gd name="T7" fmla="*/ 5 h 166"/>
                <a:gd name="T8" fmla="*/ 170 w 240"/>
                <a:gd name="T9" fmla="*/ 166 h 166"/>
                <a:gd name="T10" fmla="*/ 120 w 240"/>
                <a:gd name="T11" fmla="*/ 50 h 166"/>
                <a:gd name="T12" fmla="*/ 70 w 240"/>
                <a:gd name="T13" fmla="*/ 166 h 166"/>
                <a:gd name="T14" fmla="*/ 0 w 240"/>
                <a:gd name="T15" fmla="*/ 5 h 166"/>
                <a:gd name="T16" fmla="*/ 20 w 240"/>
                <a:gd name="T17" fmla="*/ 5 h 166"/>
                <a:gd name="T18" fmla="*/ 70 w 240"/>
                <a:gd name="T19" fmla="*/ 116 h 166"/>
                <a:gd name="T20" fmla="*/ 120 w 240"/>
                <a:gd name="T21" fmla="*/ 0 h 16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40"/>
                <a:gd name="T34" fmla="*/ 0 h 166"/>
                <a:gd name="T35" fmla="*/ 240 w 240"/>
                <a:gd name="T36" fmla="*/ 166 h 16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40" h="166">
                  <a:moveTo>
                    <a:pt x="120" y="0"/>
                  </a:moveTo>
                  <a:lnTo>
                    <a:pt x="170" y="116"/>
                  </a:lnTo>
                  <a:lnTo>
                    <a:pt x="215" y="5"/>
                  </a:lnTo>
                  <a:lnTo>
                    <a:pt x="240" y="5"/>
                  </a:lnTo>
                  <a:lnTo>
                    <a:pt x="170" y="166"/>
                  </a:lnTo>
                  <a:lnTo>
                    <a:pt x="120" y="50"/>
                  </a:lnTo>
                  <a:lnTo>
                    <a:pt x="70" y="166"/>
                  </a:lnTo>
                  <a:lnTo>
                    <a:pt x="0" y="5"/>
                  </a:lnTo>
                  <a:lnTo>
                    <a:pt x="20" y="5"/>
                  </a:lnTo>
                  <a:lnTo>
                    <a:pt x="70" y="116"/>
                  </a:lnTo>
                  <a:lnTo>
                    <a:pt x="120" y="0"/>
                  </a:lnTo>
                  <a:close/>
                </a:path>
              </a:pathLst>
            </a:custGeom>
            <a:solidFill>
              <a:srgbClr val="000000"/>
            </a:solidFill>
            <a:ln w="0">
              <a:solidFill>
                <a:srgbClr val="000000"/>
              </a:solidFill>
              <a:round/>
              <a:headEnd/>
              <a:tailEnd/>
            </a:ln>
          </p:spPr>
          <p:txBody>
            <a:bodyPr/>
            <a:lstStyle/>
            <a:p>
              <a:endParaRPr lang="en-US">
                <a:latin typeface="Century" pitchFamily="18" charset="0"/>
              </a:endParaRPr>
            </a:p>
          </p:txBody>
        </p:sp>
        <p:sp>
          <p:nvSpPr>
            <p:cNvPr id="3097" name="Freeform 19"/>
            <p:cNvSpPr>
              <a:spLocks/>
            </p:cNvSpPr>
            <p:nvPr/>
          </p:nvSpPr>
          <p:spPr bwMode="auto">
            <a:xfrm>
              <a:off x="3597" y="1346"/>
              <a:ext cx="185" cy="166"/>
            </a:xfrm>
            <a:custGeom>
              <a:avLst/>
              <a:gdLst>
                <a:gd name="T0" fmla="*/ 140 w 185"/>
                <a:gd name="T1" fmla="*/ 0 h 166"/>
                <a:gd name="T2" fmla="*/ 185 w 185"/>
                <a:gd name="T3" fmla="*/ 161 h 166"/>
                <a:gd name="T4" fmla="*/ 165 w 185"/>
                <a:gd name="T5" fmla="*/ 161 h 166"/>
                <a:gd name="T6" fmla="*/ 140 w 185"/>
                <a:gd name="T7" fmla="*/ 61 h 166"/>
                <a:gd name="T8" fmla="*/ 95 w 185"/>
                <a:gd name="T9" fmla="*/ 166 h 166"/>
                <a:gd name="T10" fmla="*/ 50 w 185"/>
                <a:gd name="T11" fmla="*/ 61 h 166"/>
                <a:gd name="T12" fmla="*/ 25 w 185"/>
                <a:gd name="T13" fmla="*/ 161 h 166"/>
                <a:gd name="T14" fmla="*/ 0 w 185"/>
                <a:gd name="T15" fmla="*/ 161 h 166"/>
                <a:gd name="T16" fmla="*/ 45 w 185"/>
                <a:gd name="T17" fmla="*/ 0 h 166"/>
                <a:gd name="T18" fmla="*/ 95 w 185"/>
                <a:gd name="T19" fmla="*/ 116 h 166"/>
                <a:gd name="T20" fmla="*/ 140 w 185"/>
                <a:gd name="T21" fmla="*/ 0 h 16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85"/>
                <a:gd name="T34" fmla="*/ 0 h 166"/>
                <a:gd name="T35" fmla="*/ 185 w 185"/>
                <a:gd name="T36" fmla="*/ 166 h 16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85" h="166">
                  <a:moveTo>
                    <a:pt x="140" y="0"/>
                  </a:moveTo>
                  <a:lnTo>
                    <a:pt x="185" y="161"/>
                  </a:lnTo>
                  <a:lnTo>
                    <a:pt x="165" y="161"/>
                  </a:lnTo>
                  <a:lnTo>
                    <a:pt x="140" y="61"/>
                  </a:lnTo>
                  <a:lnTo>
                    <a:pt x="95" y="166"/>
                  </a:lnTo>
                  <a:lnTo>
                    <a:pt x="50" y="61"/>
                  </a:lnTo>
                  <a:lnTo>
                    <a:pt x="25" y="161"/>
                  </a:lnTo>
                  <a:lnTo>
                    <a:pt x="0" y="161"/>
                  </a:lnTo>
                  <a:lnTo>
                    <a:pt x="45" y="0"/>
                  </a:lnTo>
                  <a:lnTo>
                    <a:pt x="95" y="116"/>
                  </a:lnTo>
                  <a:lnTo>
                    <a:pt x="140" y="0"/>
                  </a:lnTo>
                  <a:close/>
                </a:path>
              </a:pathLst>
            </a:custGeom>
            <a:solidFill>
              <a:srgbClr val="000000"/>
            </a:solidFill>
            <a:ln w="0">
              <a:solidFill>
                <a:srgbClr val="000000"/>
              </a:solidFill>
              <a:round/>
              <a:headEnd/>
              <a:tailEnd/>
            </a:ln>
          </p:spPr>
          <p:txBody>
            <a:bodyPr/>
            <a:lstStyle/>
            <a:p>
              <a:endParaRPr lang="en-US">
                <a:latin typeface="Century" pitchFamily="18" charset="0"/>
              </a:endParaRPr>
            </a:p>
          </p:txBody>
        </p:sp>
        <p:sp>
          <p:nvSpPr>
            <p:cNvPr id="3098" name="Freeform 18"/>
            <p:cNvSpPr>
              <a:spLocks/>
            </p:cNvSpPr>
            <p:nvPr/>
          </p:nvSpPr>
          <p:spPr bwMode="auto">
            <a:xfrm>
              <a:off x="3852" y="1351"/>
              <a:ext cx="90" cy="156"/>
            </a:xfrm>
            <a:custGeom>
              <a:avLst/>
              <a:gdLst>
                <a:gd name="T0" fmla="*/ 0 w 90"/>
                <a:gd name="T1" fmla="*/ 0 h 156"/>
                <a:gd name="T2" fmla="*/ 90 w 90"/>
                <a:gd name="T3" fmla="*/ 0 h 156"/>
                <a:gd name="T4" fmla="*/ 90 w 90"/>
                <a:gd name="T5" fmla="*/ 20 h 156"/>
                <a:gd name="T6" fmla="*/ 25 w 90"/>
                <a:gd name="T7" fmla="*/ 20 h 156"/>
                <a:gd name="T8" fmla="*/ 25 w 90"/>
                <a:gd name="T9" fmla="*/ 61 h 156"/>
                <a:gd name="T10" fmla="*/ 90 w 90"/>
                <a:gd name="T11" fmla="*/ 61 h 156"/>
                <a:gd name="T12" fmla="*/ 90 w 90"/>
                <a:gd name="T13" fmla="*/ 81 h 156"/>
                <a:gd name="T14" fmla="*/ 25 w 90"/>
                <a:gd name="T15" fmla="*/ 81 h 156"/>
                <a:gd name="T16" fmla="*/ 25 w 90"/>
                <a:gd name="T17" fmla="*/ 136 h 156"/>
                <a:gd name="T18" fmla="*/ 90 w 90"/>
                <a:gd name="T19" fmla="*/ 136 h 156"/>
                <a:gd name="T20" fmla="*/ 90 w 90"/>
                <a:gd name="T21" fmla="*/ 156 h 156"/>
                <a:gd name="T22" fmla="*/ 0 w 90"/>
                <a:gd name="T23" fmla="*/ 156 h 156"/>
                <a:gd name="T24" fmla="*/ 0 w 90"/>
                <a:gd name="T25" fmla="*/ 0 h 15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90"/>
                <a:gd name="T40" fmla="*/ 0 h 156"/>
                <a:gd name="T41" fmla="*/ 90 w 90"/>
                <a:gd name="T42" fmla="*/ 156 h 15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90" h="156">
                  <a:moveTo>
                    <a:pt x="0" y="0"/>
                  </a:moveTo>
                  <a:lnTo>
                    <a:pt x="90" y="0"/>
                  </a:lnTo>
                  <a:lnTo>
                    <a:pt x="90" y="20"/>
                  </a:lnTo>
                  <a:lnTo>
                    <a:pt x="25" y="20"/>
                  </a:lnTo>
                  <a:lnTo>
                    <a:pt x="25" y="61"/>
                  </a:lnTo>
                  <a:lnTo>
                    <a:pt x="90" y="61"/>
                  </a:lnTo>
                  <a:lnTo>
                    <a:pt x="90" y="81"/>
                  </a:lnTo>
                  <a:lnTo>
                    <a:pt x="25" y="81"/>
                  </a:lnTo>
                  <a:lnTo>
                    <a:pt x="25" y="136"/>
                  </a:lnTo>
                  <a:lnTo>
                    <a:pt x="90" y="136"/>
                  </a:lnTo>
                  <a:lnTo>
                    <a:pt x="90" y="156"/>
                  </a:lnTo>
                  <a:lnTo>
                    <a:pt x="0" y="156"/>
                  </a:lnTo>
                  <a:lnTo>
                    <a:pt x="0" y="0"/>
                  </a:lnTo>
                  <a:close/>
                </a:path>
              </a:pathLst>
            </a:custGeom>
            <a:solidFill>
              <a:srgbClr val="000000"/>
            </a:solidFill>
            <a:ln w="0">
              <a:solidFill>
                <a:srgbClr val="000000"/>
              </a:solidFill>
              <a:round/>
              <a:headEnd/>
              <a:tailEnd/>
            </a:ln>
          </p:spPr>
          <p:txBody>
            <a:bodyPr/>
            <a:lstStyle/>
            <a:p>
              <a:endParaRPr lang="en-US">
                <a:latin typeface="Century" pitchFamily="18" charset="0"/>
              </a:endParaRPr>
            </a:p>
          </p:txBody>
        </p:sp>
        <p:sp>
          <p:nvSpPr>
            <p:cNvPr id="3099" name="Freeform 17"/>
            <p:cNvSpPr>
              <a:spLocks/>
            </p:cNvSpPr>
            <p:nvPr/>
          </p:nvSpPr>
          <p:spPr bwMode="auto">
            <a:xfrm>
              <a:off x="4007" y="1351"/>
              <a:ext cx="120" cy="156"/>
            </a:xfrm>
            <a:custGeom>
              <a:avLst/>
              <a:gdLst>
                <a:gd name="T0" fmla="*/ 0 w 120"/>
                <a:gd name="T1" fmla="*/ 0 h 156"/>
                <a:gd name="T2" fmla="*/ 25 w 120"/>
                <a:gd name="T3" fmla="*/ 0 h 156"/>
                <a:gd name="T4" fmla="*/ 60 w 120"/>
                <a:gd name="T5" fmla="*/ 56 h 156"/>
                <a:gd name="T6" fmla="*/ 95 w 120"/>
                <a:gd name="T7" fmla="*/ 0 h 156"/>
                <a:gd name="T8" fmla="*/ 120 w 120"/>
                <a:gd name="T9" fmla="*/ 0 h 156"/>
                <a:gd name="T10" fmla="*/ 70 w 120"/>
                <a:gd name="T11" fmla="*/ 76 h 156"/>
                <a:gd name="T12" fmla="*/ 120 w 120"/>
                <a:gd name="T13" fmla="*/ 156 h 156"/>
                <a:gd name="T14" fmla="*/ 95 w 120"/>
                <a:gd name="T15" fmla="*/ 156 h 156"/>
                <a:gd name="T16" fmla="*/ 60 w 120"/>
                <a:gd name="T17" fmla="*/ 96 h 156"/>
                <a:gd name="T18" fmla="*/ 25 w 120"/>
                <a:gd name="T19" fmla="*/ 156 h 156"/>
                <a:gd name="T20" fmla="*/ 0 w 120"/>
                <a:gd name="T21" fmla="*/ 156 h 156"/>
                <a:gd name="T22" fmla="*/ 50 w 120"/>
                <a:gd name="T23" fmla="*/ 76 h 156"/>
                <a:gd name="T24" fmla="*/ 0 w 120"/>
                <a:gd name="T25" fmla="*/ 0 h 15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20"/>
                <a:gd name="T40" fmla="*/ 0 h 156"/>
                <a:gd name="T41" fmla="*/ 120 w 120"/>
                <a:gd name="T42" fmla="*/ 156 h 15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20" h="156">
                  <a:moveTo>
                    <a:pt x="0" y="0"/>
                  </a:moveTo>
                  <a:lnTo>
                    <a:pt x="25" y="0"/>
                  </a:lnTo>
                  <a:lnTo>
                    <a:pt x="60" y="56"/>
                  </a:lnTo>
                  <a:lnTo>
                    <a:pt x="95" y="0"/>
                  </a:lnTo>
                  <a:lnTo>
                    <a:pt x="120" y="0"/>
                  </a:lnTo>
                  <a:lnTo>
                    <a:pt x="70" y="76"/>
                  </a:lnTo>
                  <a:lnTo>
                    <a:pt x="120" y="156"/>
                  </a:lnTo>
                  <a:lnTo>
                    <a:pt x="95" y="156"/>
                  </a:lnTo>
                  <a:lnTo>
                    <a:pt x="60" y="96"/>
                  </a:lnTo>
                  <a:lnTo>
                    <a:pt x="25" y="156"/>
                  </a:lnTo>
                  <a:lnTo>
                    <a:pt x="0" y="156"/>
                  </a:lnTo>
                  <a:lnTo>
                    <a:pt x="50" y="76"/>
                  </a:lnTo>
                  <a:lnTo>
                    <a:pt x="0" y="0"/>
                  </a:lnTo>
                  <a:close/>
                </a:path>
              </a:pathLst>
            </a:custGeom>
            <a:solidFill>
              <a:srgbClr val="000000"/>
            </a:solidFill>
            <a:ln w="0">
              <a:solidFill>
                <a:srgbClr val="000000"/>
              </a:solidFill>
              <a:round/>
              <a:headEnd/>
              <a:tailEnd/>
            </a:ln>
          </p:spPr>
          <p:txBody>
            <a:bodyPr/>
            <a:lstStyle/>
            <a:p>
              <a:endParaRPr lang="en-US">
                <a:latin typeface="Century" pitchFamily="18" charset="0"/>
              </a:endParaRPr>
            </a:p>
          </p:txBody>
        </p:sp>
        <p:sp>
          <p:nvSpPr>
            <p:cNvPr id="3100" name="Rectangle 16"/>
            <p:cNvSpPr>
              <a:spLocks noChangeArrowheads="1"/>
            </p:cNvSpPr>
            <p:nvPr/>
          </p:nvSpPr>
          <p:spPr bwMode="auto">
            <a:xfrm>
              <a:off x="4202" y="1351"/>
              <a:ext cx="20" cy="156"/>
            </a:xfrm>
            <a:prstGeom prst="rect">
              <a:avLst/>
            </a:prstGeom>
            <a:solidFill>
              <a:srgbClr val="000000"/>
            </a:solidFill>
            <a:ln w="0">
              <a:solidFill>
                <a:srgbClr val="000000"/>
              </a:solidFill>
              <a:miter lim="800000"/>
              <a:headEnd/>
              <a:tailEnd/>
            </a:ln>
          </p:spPr>
          <p:txBody>
            <a:bodyPr/>
            <a:lstStyle/>
            <a:p>
              <a:endParaRPr lang="en-US">
                <a:latin typeface="Century" pitchFamily="18" charset="0"/>
              </a:endParaRPr>
            </a:p>
          </p:txBody>
        </p:sp>
        <p:sp>
          <p:nvSpPr>
            <p:cNvPr id="3101" name="Freeform 15"/>
            <p:cNvSpPr>
              <a:spLocks/>
            </p:cNvSpPr>
            <p:nvPr/>
          </p:nvSpPr>
          <p:spPr bwMode="auto">
            <a:xfrm>
              <a:off x="4302" y="1346"/>
              <a:ext cx="130" cy="166"/>
            </a:xfrm>
            <a:custGeom>
              <a:avLst/>
              <a:gdLst>
                <a:gd name="T0" fmla="*/ 130 w 130"/>
                <a:gd name="T1" fmla="*/ 10 h 166"/>
                <a:gd name="T2" fmla="*/ 130 w 130"/>
                <a:gd name="T3" fmla="*/ 35 h 166"/>
                <a:gd name="T4" fmla="*/ 110 w 130"/>
                <a:gd name="T5" fmla="*/ 25 h 166"/>
                <a:gd name="T6" fmla="*/ 85 w 130"/>
                <a:gd name="T7" fmla="*/ 20 h 166"/>
                <a:gd name="T8" fmla="*/ 70 w 130"/>
                <a:gd name="T9" fmla="*/ 25 h 166"/>
                <a:gd name="T10" fmla="*/ 55 w 130"/>
                <a:gd name="T11" fmla="*/ 30 h 166"/>
                <a:gd name="T12" fmla="*/ 40 w 130"/>
                <a:gd name="T13" fmla="*/ 40 h 166"/>
                <a:gd name="T14" fmla="*/ 30 w 130"/>
                <a:gd name="T15" fmla="*/ 50 h 166"/>
                <a:gd name="T16" fmla="*/ 20 w 130"/>
                <a:gd name="T17" fmla="*/ 66 h 166"/>
                <a:gd name="T18" fmla="*/ 20 w 130"/>
                <a:gd name="T19" fmla="*/ 81 h 166"/>
                <a:gd name="T20" fmla="*/ 25 w 130"/>
                <a:gd name="T21" fmla="*/ 101 h 166"/>
                <a:gd name="T22" fmla="*/ 30 w 130"/>
                <a:gd name="T23" fmla="*/ 116 h 166"/>
                <a:gd name="T24" fmla="*/ 40 w 130"/>
                <a:gd name="T25" fmla="*/ 126 h 166"/>
                <a:gd name="T26" fmla="*/ 55 w 130"/>
                <a:gd name="T27" fmla="*/ 136 h 166"/>
                <a:gd name="T28" fmla="*/ 70 w 130"/>
                <a:gd name="T29" fmla="*/ 141 h 166"/>
                <a:gd name="T30" fmla="*/ 90 w 130"/>
                <a:gd name="T31" fmla="*/ 146 h 166"/>
                <a:gd name="T32" fmla="*/ 110 w 130"/>
                <a:gd name="T33" fmla="*/ 141 h 166"/>
                <a:gd name="T34" fmla="*/ 130 w 130"/>
                <a:gd name="T35" fmla="*/ 131 h 166"/>
                <a:gd name="T36" fmla="*/ 130 w 130"/>
                <a:gd name="T37" fmla="*/ 156 h 166"/>
                <a:gd name="T38" fmla="*/ 110 w 130"/>
                <a:gd name="T39" fmla="*/ 166 h 166"/>
                <a:gd name="T40" fmla="*/ 85 w 130"/>
                <a:gd name="T41" fmla="*/ 166 h 166"/>
                <a:gd name="T42" fmla="*/ 65 w 130"/>
                <a:gd name="T43" fmla="*/ 166 h 166"/>
                <a:gd name="T44" fmla="*/ 40 w 130"/>
                <a:gd name="T45" fmla="*/ 156 h 166"/>
                <a:gd name="T46" fmla="*/ 25 w 130"/>
                <a:gd name="T47" fmla="*/ 141 h 166"/>
                <a:gd name="T48" fmla="*/ 10 w 130"/>
                <a:gd name="T49" fmla="*/ 126 h 166"/>
                <a:gd name="T50" fmla="*/ 0 w 130"/>
                <a:gd name="T51" fmla="*/ 106 h 166"/>
                <a:gd name="T52" fmla="*/ 0 w 130"/>
                <a:gd name="T53" fmla="*/ 81 h 166"/>
                <a:gd name="T54" fmla="*/ 0 w 130"/>
                <a:gd name="T55" fmla="*/ 61 h 166"/>
                <a:gd name="T56" fmla="*/ 10 w 130"/>
                <a:gd name="T57" fmla="*/ 40 h 166"/>
                <a:gd name="T58" fmla="*/ 25 w 130"/>
                <a:gd name="T59" fmla="*/ 25 h 166"/>
                <a:gd name="T60" fmla="*/ 40 w 130"/>
                <a:gd name="T61" fmla="*/ 10 h 166"/>
                <a:gd name="T62" fmla="*/ 60 w 130"/>
                <a:gd name="T63" fmla="*/ 0 h 166"/>
                <a:gd name="T64" fmla="*/ 85 w 130"/>
                <a:gd name="T65" fmla="*/ 0 h 166"/>
                <a:gd name="T66" fmla="*/ 110 w 130"/>
                <a:gd name="T67" fmla="*/ 0 h 166"/>
                <a:gd name="T68" fmla="*/ 130 w 130"/>
                <a:gd name="T69" fmla="*/ 10 h 16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30"/>
                <a:gd name="T106" fmla="*/ 0 h 166"/>
                <a:gd name="T107" fmla="*/ 130 w 130"/>
                <a:gd name="T108" fmla="*/ 166 h 16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30" h="166">
                  <a:moveTo>
                    <a:pt x="130" y="10"/>
                  </a:moveTo>
                  <a:lnTo>
                    <a:pt x="130" y="35"/>
                  </a:lnTo>
                  <a:lnTo>
                    <a:pt x="110" y="25"/>
                  </a:lnTo>
                  <a:lnTo>
                    <a:pt x="85" y="20"/>
                  </a:lnTo>
                  <a:lnTo>
                    <a:pt x="70" y="25"/>
                  </a:lnTo>
                  <a:lnTo>
                    <a:pt x="55" y="30"/>
                  </a:lnTo>
                  <a:lnTo>
                    <a:pt x="40" y="40"/>
                  </a:lnTo>
                  <a:lnTo>
                    <a:pt x="30" y="50"/>
                  </a:lnTo>
                  <a:lnTo>
                    <a:pt x="20" y="66"/>
                  </a:lnTo>
                  <a:lnTo>
                    <a:pt x="20" y="81"/>
                  </a:lnTo>
                  <a:lnTo>
                    <a:pt x="25" y="101"/>
                  </a:lnTo>
                  <a:lnTo>
                    <a:pt x="30" y="116"/>
                  </a:lnTo>
                  <a:lnTo>
                    <a:pt x="40" y="126"/>
                  </a:lnTo>
                  <a:lnTo>
                    <a:pt x="55" y="136"/>
                  </a:lnTo>
                  <a:lnTo>
                    <a:pt x="70" y="141"/>
                  </a:lnTo>
                  <a:lnTo>
                    <a:pt x="90" y="146"/>
                  </a:lnTo>
                  <a:lnTo>
                    <a:pt x="110" y="141"/>
                  </a:lnTo>
                  <a:lnTo>
                    <a:pt x="130" y="131"/>
                  </a:lnTo>
                  <a:lnTo>
                    <a:pt x="130" y="156"/>
                  </a:lnTo>
                  <a:lnTo>
                    <a:pt x="110" y="166"/>
                  </a:lnTo>
                  <a:lnTo>
                    <a:pt x="85" y="166"/>
                  </a:lnTo>
                  <a:lnTo>
                    <a:pt x="65" y="166"/>
                  </a:lnTo>
                  <a:lnTo>
                    <a:pt x="40" y="156"/>
                  </a:lnTo>
                  <a:lnTo>
                    <a:pt x="25" y="141"/>
                  </a:lnTo>
                  <a:lnTo>
                    <a:pt x="10" y="126"/>
                  </a:lnTo>
                  <a:lnTo>
                    <a:pt x="0" y="106"/>
                  </a:lnTo>
                  <a:lnTo>
                    <a:pt x="0" y="81"/>
                  </a:lnTo>
                  <a:lnTo>
                    <a:pt x="0" y="61"/>
                  </a:lnTo>
                  <a:lnTo>
                    <a:pt x="10" y="40"/>
                  </a:lnTo>
                  <a:lnTo>
                    <a:pt x="25" y="25"/>
                  </a:lnTo>
                  <a:lnTo>
                    <a:pt x="40" y="10"/>
                  </a:lnTo>
                  <a:lnTo>
                    <a:pt x="60" y="0"/>
                  </a:lnTo>
                  <a:lnTo>
                    <a:pt x="85" y="0"/>
                  </a:lnTo>
                  <a:lnTo>
                    <a:pt x="110" y="0"/>
                  </a:lnTo>
                  <a:lnTo>
                    <a:pt x="130" y="10"/>
                  </a:lnTo>
                  <a:close/>
                </a:path>
              </a:pathLst>
            </a:custGeom>
            <a:solidFill>
              <a:srgbClr val="000000"/>
            </a:solidFill>
            <a:ln w="0">
              <a:solidFill>
                <a:srgbClr val="000000"/>
              </a:solidFill>
              <a:round/>
              <a:headEnd/>
              <a:tailEnd/>
            </a:ln>
          </p:spPr>
          <p:txBody>
            <a:bodyPr/>
            <a:lstStyle/>
            <a:p>
              <a:endParaRPr lang="en-US">
                <a:latin typeface="Century" pitchFamily="18" charset="0"/>
              </a:endParaRPr>
            </a:p>
          </p:txBody>
        </p:sp>
        <p:sp>
          <p:nvSpPr>
            <p:cNvPr id="3102" name="Freeform 14"/>
            <p:cNvSpPr>
              <a:spLocks noEditPoints="1"/>
            </p:cNvSpPr>
            <p:nvPr/>
          </p:nvSpPr>
          <p:spPr bwMode="auto">
            <a:xfrm>
              <a:off x="4503" y="1346"/>
              <a:ext cx="170" cy="166"/>
            </a:xfrm>
            <a:custGeom>
              <a:avLst/>
              <a:gdLst>
                <a:gd name="T0" fmla="*/ 0 w 170"/>
                <a:gd name="T1" fmla="*/ 81 h 166"/>
                <a:gd name="T2" fmla="*/ 0 w 170"/>
                <a:gd name="T3" fmla="*/ 61 h 166"/>
                <a:gd name="T4" fmla="*/ 10 w 170"/>
                <a:gd name="T5" fmla="*/ 40 h 166"/>
                <a:gd name="T6" fmla="*/ 25 w 170"/>
                <a:gd name="T7" fmla="*/ 25 h 166"/>
                <a:gd name="T8" fmla="*/ 45 w 170"/>
                <a:gd name="T9" fmla="*/ 10 h 166"/>
                <a:gd name="T10" fmla="*/ 65 w 170"/>
                <a:gd name="T11" fmla="*/ 0 h 166"/>
                <a:gd name="T12" fmla="*/ 85 w 170"/>
                <a:gd name="T13" fmla="*/ 0 h 166"/>
                <a:gd name="T14" fmla="*/ 110 w 170"/>
                <a:gd name="T15" fmla="*/ 0 h 166"/>
                <a:gd name="T16" fmla="*/ 130 w 170"/>
                <a:gd name="T17" fmla="*/ 10 h 166"/>
                <a:gd name="T18" fmla="*/ 145 w 170"/>
                <a:gd name="T19" fmla="*/ 25 h 166"/>
                <a:gd name="T20" fmla="*/ 160 w 170"/>
                <a:gd name="T21" fmla="*/ 40 h 166"/>
                <a:gd name="T22" fmla="*/ 170 w 170"/>
                <a:gd name="T23" fmla="*/ 61 h 166"/>
                <a:gd name="T24" fmla="*/ 170 w 170"/>
                <a:gd name="T25" fmla="*/ 81 h 166"/>
                <a:gd name="T26" fmla="*/ 170 w 170"/>
                <a:gd name="T27" fmla="*/ 106 h 166"/>
                <a:gd name="T28" fmla="*/ 160 w 170"/>
                <a:gd name="T29" fmla="*/ 126 h 166"/>
                <a:gd name="T30" fmla="*/ 145 w 170"/>
                <a:gd name="T31" fmla="*/ 141 h 166"/>
                <a:gd name="T32" fmla="*/ 130 w 170"/>
                <a:gd name="T33" fmla="*/ 156 h 166"/>
                <a:gd name="T34" fmla="*/ 110 w 170"/>
                <a:gd name="T35" fmla="*/ 166 h 166"/>
                <a:gd name="T36" fmla="*/ 85 w 170"/>
                <a:gd name="T37" fmla="*/ 166 h 166"/>
                <a:gd name="T38" fmla="*/ 65 w 170"/>
                <a:gd name="T39" fmla="*/ 166 h 166"/>
                <a:gd name="T40" fmla="*/ 40 w 170"/>
                <a:gd name="T41" fmla="*/ 156 h 166"/>
                <a:gd name="T42" fmla="*/ 25 w 170"/>
                <a:gd name="T43" fmla="*/ 141 h 166"/>
                <a:gd name="T44" fmla="*/ 10 w 170"/>
                <a:gd name="T45" fmla="*/ 126 h 166"/>
                <a:gd name="T46" fmla="*/ 0 w 170"/>
                <a:gd name="T47" fmla="*/ 106 h 166"/>
                <a:gd name="T48" fmla="*/ 0 w 170"/>
                <a:gd name="T49" fmla="*/ 81 h 166"/>
                <a:gd name="T50" fmla="*/ 150 w 170"/>
                <a:gd name="T51" fmla="*/ 86 h 166"/>
                <a:gd name="T52" fmla="*/ 145 w 170"/>
                <a:gd name="T53" fmla="*/ 66 h 166"/>
                <a:gd name="T54" fmla="*/ 140 w 170"/>
                <a:gd name="T55" fmla="*/ 50 h 166"/>
                <a:gd name="T56" fmla="*/ 130 w 170"/>
                <a:gd name="T57" fmla="*/ 40 h 166"/>
                <a:gd name="T58" fmla="*/ 115 w 170"/>
                <a:gd name="T59" fmla="*/ 30 h 166"/>
                <a:gd name="T60" fmla="*/ 100 w 170"/>
                <a:gd name="T61" fmla="*/ 25 h 166"/>
                <a:gd name="T62" fmla="*/ 85 w 170"/>
                <a:gd name="T63" fmla="*/ 20 h 166"/>
                <a:gd name="T64" fmla="*/ 70 w 170"/>
                <a:gd name="T65" fmla="*/ 25 h 166"/>
                <a:gd name="T66" fmla="*/ 55 w 170"/>
                <a:gd name="T67" fmla="*/ 30 h 166"/>
                <a:gd name="T68" fmla="*/ 40 w 170"/>
                <a:gd name="T69" fmla="*/ 40 h 166"/>
                <a:gd name="T70" fmla="*/ 30 w 170"/>
                <a:gd name="T71" fmla="*/ 50 h 166"/>
                <a:gd name="T72" fmla="*/ 25 w 170"/>
                <a:gd name="T73" fmla="*/ 66 h 166"/>
                <a:gd name="T74" fmla="*/ 20 w 170"/>
                <a:gd name="T75" fmla="*/ 86 h 166"/>
                <a:gd name="T76" fmla="*/ 25 w 170"/>
                <a:gd name="T77" fmla="*/ 101 h 166"/>
                <a:gd name="T78" fmla="*/ 30 w 170"/>
                <a:gd name="T79" fmla="*/ 116 h 166"/>
                <a:gd name="T80" fmla="*/ 40 w 170"/>
                <a:gd name="T81" fmla="*/ 126 h 166"/>
                <a:gd name="T82" fmla="*/ 55 w 170"/>
                <a:gd name="T83" fmla="*/ 136 h 166"/>
                <a:gd name="T84" fmla="*/ 70 w 170"/>
                <a:gd name="T85" fmla="*/ 141 h 166"/>
                <a:gd name="T86" fmla="*/ 85 w 170"/>
                <a:gd name="T87" fmla="*/ 146 h 166"/>
                <a:gd name="T88" fmla="*/ 105 w 170"/>
                <a:gd name="T89" fmla="*/ 141 h 166"/>
                <a:gd name="T90" fmla="*/ 120 w 170"/>
                <a:gd name="T91" fmla="*/ 136 h 166"/>
                <a:gd name="T92" fmla="*/ 130 w 170"/>
                <a:gd name="T93" fmla="*/ 126 h 166"/>
                <a:gd name="T94" fmla="*/ 140 w 170"/>
                <a:gd name="T95" fmla="*/ 116 h 166"/>
                <a:gd name="T96" fmla="*/ 145 w 170"/>
                <a:gd name="T97" fmla="*/ 101 h 166"/>
                <a:gd name="T98" fmla="*/ 150 w 170"/>
                <a:gd name="T99" fmla="*/ 86 h 16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70"/>
                <a:gd name="T151" fmla="*/ 0 h 166"/>
                <a:gd name="T152" fmla="*/ 170 w 170"/>
                <a:gd name="T153" fmla="*/ 166 h 16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70" h="166">
                  <a:moveTo>
                    <a:pt x="0" y="81"/>
                  </a:moveTo>
                  <a:lnTo>
                    <a:pt x="0" y="61"/>
                  </a:lnTo>
                  <a:lnTo>
                    <a:pt x="10" y="40"/>
                  </a:lnTo>
                  <a:lnTo>
                    <a:pt x="25" y="25"/>
                  </a:lnTo>
                  <a:lnTo>
                    <a:pt x="45" y="10"/>
                  </a:lnTo>
                  <a:lnTo>
                    <a:pt x="65" y="0"/>
                  </a:lnTo>
                  <a:lnTo>
                    <a:pt x="85" y="0"/>
                  </a:lnTo>
                  <a:lnTo>
                    <a:pt x="110" y="0"/>
                  </a:lnTo>
                  <a:lnTo>
                    <a:pt x="130" y="10"/>
                  </a:lnTo>
                  <a:lnTo>
                    <a:pt x="145" y="25"/>
                  </a:lnTo>
                  <a:lnTo>
                    <a:pt x="160" y="40"/>
                  </a:lnTo>
                  <a:lnTo>
                    <a:pt x="170" y="61"/>
                  </a:lnTo>
                  <a:lnTo>
                    <a:pt x="170" y="81"/>
                  </a:lnTo>
                  <a:lnTo>
                    <a:pt x="170" y="106"/>
                  </a:lnTo>
                  <a:lnTo>
                    <a:pt x="160" y="126"/>
                  </a:lnTo>
                  <a:lnTo>
                    <a:pt x="145" y="141"/>
                  </a:lnTo>
                  <a:lnTo>
                    <a:pt x="130" y="156"/>
                  </a:lnTo>
                  <a:lnTo>
                    <a:pt x="110" y="166"/>
                  </a:lnTo>
                  <a:lnTo>
                    <a:pt x="85" y="166"/>
                  </a:lnTo>
                  <a:lnTo>
                    <a:pt x="65" y="166"/>
                  </a:lnTo>
                  <a:lnTo>
                    <a:pt x="40" y="156"/>
                  </a:lnTo>
                  <a:lnTo>
                    <a:pt x="25" y="141"/>
                  </a:lnTo>
                  <a:lnTo>
                    <a:pt x="10" y="126"/>
                  </a:lnTo>
                  <a:lnTo>
                    <a:pt x="0" y="106"/>
                  </a:lnTo>
                  <a:lnTo>
                    <a:pt x="0" y="81"/>
                  </a:lnTo>
                  <a:close/>
                  <a:moveTo>
                    <a:pt x="150" y="86"/>
                  </a:moveTo>
                  <a:lnTo>
                    <a:pt x="145" y="66"/>
                  </a:lnTo>
                  <a:lnTo>
                    <a:pt x="140" y="50"/>
                  </a:lnTo>
                  <a:lnTo>
                    <a:pt x="130" y="40"/>
                  </a:lnTo>
                  <a:lnTo>
                    <a:pt x="115" y="30"/>
                  </a:lnTo>
                  <a:lnTo>
                    <a:pt x="100" y="25"/>
                  </a:lnTo>
                  <a:lnTo>
                    <a:pt x="85" y="20"/>
                  </a:lnTo>
                  <a:lnTo>
                    <a:pt x="70" y="25"/>
                  </a:lnTo>
                  <a:lnTo>
                    <a:pt x="55" y="30"/>
                  </a:lnTo>
                  <a:lnTo>
                    <a:pt x="40" y="40"/>
                  </a:lnTo>
                  <a:lnTo>
                    <a:pt x="30" y="50"/>
                  </a:lnTo>
                  <a:lnTo>
                    <a:pt x="25" y="66"/>
                  </a:lnTo>
                  <a:lnTo>
                    <a:pt x="20" y="86"/>
                  </a:lnTo>
                  <a:lnTo>
                    <a:pt x="25" y="101"/>
                  </a:lnTo>
                  <a:lnTo>
                    <a:pt x="30" y="116"/>
                  </a:lnTo>
                  <a:lnTo>
                    <a:pt x="40" y="126"/>
                  </a:lnTo>
                  <a:lnTo>
                    <a:pt x="55" y="136"/>
                  </a:lnTo>
                  <a:lnTo>
                    <a:pt x="70" y="141"/>
                  </a:lnTo>
                  <a:lnTo>
                    <a:pt x="85" y="146"/>
                  </a:lnTo>
                  <a:lnTo>
                    <a:pt x="105" y="141"/>
                  </a:lnTo>
                  <a:lnTo>
                    <a:pt x="120" y="136"/>
                  </a:lnTo>
                  <a:lnTo>
                    <a:pt x="130" y="126"/>
                  </a:lnTo>
                  <a:lnTo>
                    <a:pt x="140" y="116"/>
                  </a:lnTo>
                  <a:lnTo>
                    <a:pt x="145" y="101"/>
                  </a:lnTo>
                  <a:lnTo>
                    <a:pt x="150" y="86"/>
                  </a:lnTo>
                  <a:close/>
                </a:path>
              </a:pathLst>
            </a:custGeom>
            <a:solidFill>
              <a:srgbClr val="000000"/>
            </a:solidFill>
            <a:ln w="0">
              <a:solidFill>
                <a:srgbClr val="000000"/>
              </a:solidFill>
              <a:round/>
              <a:headEnd/>
              <a:tailEnd/>
            </a:ln>
          </p:spPr>
          <p:txBody>
            <a:bodyPr/>
            <a:lstStyle/>
            <a:p>
              <a:endParaRPr lang="en-US">
                <a:latin typeface="Century" pitchFamily="18" charset="0"/>
              </a:endParaRPr>
            </a:p>
          </p:txBody>
        </p:sp>
        <p:sp>
          <p:nvSpPr>
            <p:cNvPr id="3103" name="Line 13"/>
            <p:cNvSpPr>
              <a:spLocks noChangeShapeType="1"/>
            </p:cNvSpPr>
            <p:nvPr/>
          </p:nvSpPr>
          <p:spPr bwMode="auto">
            <a:xfrm flipH="1">
              <a:off x="30" y="1642"/>
              <a:ext cx="4643" cy="0"/>
            </a:xfrm>
            <a:prstGeom prst="line">
              <a:avLst/>
            </a:prstGeom>
            <a:noFill/>
            <a:ln w="6350">
              <a:solidFill>
                <a:srgbClr val="000000"/>
              </a:solidFill>
              <a:round/>
              <a:headEnd/>
              <a:tailEnd/>
            </a:ln>
          </p:spPr>
          <p:txBody>
            <a:bodyPr/>
            <a:lstStyle/>
            <a:p>
              <a:endParaRPr lang="en-US"/>
            </a:p>
          </p:txBody>
        </p:sp>
        <p:sp>
          <p:nvSpPr>
            <p:cNvPr id="3104" name="Freeform 12"/>
            <p:cNvSpPr>
              <a:spLocks/>
            </p:cNvSpPr>
            <p:nvPr/>
          </p:nvSpPr>
          <p:spPr bwMode="auto">
            <a:xfrm>
              <a:off x="1021" y="400"/>
              <a:ext cx="425" cy="661"/>
            </a:xfrm>
            <a:custGeom>
              <a:avLst/>
              <a:gdLst>
                <a:gd name="T0" fmla="*/ 425 w 425"/>
                <a:gd name="T1" fmla="*/ 661 h 661"/>
                <a:gd name="T2" fmla="*/ 410 w 425"/>
                <a:gd name="T3" fmla="*/ 661 h 661"/>
                <a:gd name="T4" fmla="*/ 380 w 425"/>
                <a:gd name="T5" fmla="*/ 651 h 661"/>
                <a:gd name="T6" fmla="*/ 335 w 425"/>
                <a:gd name="T7" fmla="*/ 636 h 661"/>
                <a:gd name="T8" fmla="*/ 280 w 425"/>
                <a:gd name="T9" fmla="*/ 616 h 661"/>
                <a:gd name="T10" fmla="*/ 225 w 425"/>
                <a:gd name="T11" fmla="*/ 601 h 661"/>
                <a:gd name="T12" fmla="*/ 170 w 425"/>
                <a:gd name="T13" fmla="*/ 591 h 661"/>
                <a:gd name="T14" fmla="*/ 120 w 425"/>
                <a:gd name="T15" fmla="*/ 581 h 661"/>
                <a:gd name="T16" fmla="*/ 85 w 425"/>
                <a:gd name="T17" fmla="*/ 581 h 661"/>
                <a:gd name="T18" fmla="*/ 40 w 425"/>
                <a:gd name="T19" fmla="*/ 586 h 661"/>
                <a:gd name="T20" fmla="*/ 15 w 425"/>
                <a:gd name="T21" fmla="*/ 591 h 661"/>
                <a:gd name="T22" fmla="*/ 0 w 425"/>
                <a:gd name="T23" fmla="*/ 596 h 661"/>
                <a:gd name="T24" fmla="*/ 0 w 425"/>
                <a:gd name="T25" fmla="*/ 596 h 661"/>
                <a:gd name="T26" fmla="*/ 5 w 425"/>
                <a:gd name="T27" fmla="*/ 0 h 661"/>
                <a:gd name="T28" fmla="*/ 400 w 425"/>
                <a:gd name="T29" fmla="*/ 156 h 661"/>
                <a:gd name="T30" fmla="*/ 425 w 425"/>
                <a:gd name="T31" fmla="*/ 661 h 66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425"/>
                <a:gd name="T49" fmla="*/ 0 h 661"/>
                <a:gd name="T50" fmla="*/ 425 w 425"/>
                <a:gd name="T51" fmla="*/ 661 h 66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425" h="661">
                  <a:moveTo>
                    <a:pt x="425" y="661"/>
                  </a:moveTo>
                  <a:lnTo>
                    <a:pt x="410" y="661"/>
                  </a:lnTo>
                  <a:lnTo>
                    <a:pt x="380" y="651"/>
                  </a:lnTo>
                  <a:lnTo>
                    <a:pt x="335" y="636"/>
                  </a:lnTo>
                  <a:lnTo>
                    <a:pt x="280" y="616"/>
                  </a:lnTo>
                  <a:lnTo>
                    <a:pt x="225" y="601"/>
                  </a:lnTo>
                  <a:lnTo>
                    <a:pt x="170" y="591"/>
                  </a:lnTo>
                  <a:lnTo>
                    <a:pt x="120" y="581"/>
                  </a:lnTo>
                  <a:lnTo>
                    <a:pt x="85" y="581"/>
                  </a:lnTo>
                  <a:lnTo>
                    <a:pt x="40" y="586"/>
                  </a:lnTo>
                  <a:lnTo>
                    <a:pt x="15" y="591"/>
                  </a:lnTo>
                  <a:lnTo>
                    <a:pt x="0" y="596"/>
                  </a:lnTo>
                  <a:lnTo>
                    <a:pt x="5" y="0"/>
                  </a:lnTo>
                  <a:lnTo>
                    <a:pt x="400" y="156"/>
                  </a:lnTo>
                  <a:lnTo>
                    <a:pt x="425" y="661"/>
                  </a:lnTo>
                  <a:close/>
                </a:path>
              </a:pathLst>
            </a:custGeom>
            <a:solidFill>
              <a:srgbClr val="FFFFFF"/>
            </a:solidFill>
            <a:ln w="0">
              <a:solidFill>
                <a:srgbClr val="FFFFFF"/>
              </a:solidFill>
              <a:round/>
              <a:headEnd/>
              <a:tailEnd/>
            </a:ln>
          </p:spPr>
          <p:txBody>
            <a:bodyPr/>
            <a:lstStyle/>
            <a:p>
              <a:endParaRPr lang="en-US">
                <a:latin typeface="Century" pitchFamily="18" charset="0"/>
              </a:endParaRPr>
            </a:p>
          </p:txBody>
        </p:sp>
        <p:sp>
          <p:nvSpPr>
            <p:cNvPr id="3105" name="Freeform 11"/>
            <p:cNvSpPr>
              <a:spLocks/>
            </p:cNvSpPr>
            <p:nvPr/>
          </p:nvSpPr>
          <p:spPr bwMode="auto">
            <a:xfrm>
              <a:off x="0" y="5"/>
              <a:ext cx="1876" cy="1196"/>
            </a:xfrm>
            <a:custGeom>
              <a:avLst/>
              <a:gdLst>
                <a:gd name="T0" fmla="*/ 1751 w 1876"/>
                <a:gd name="T1" fmla="*/ 476 h 1196"/>
                <a:gd name="T2" fmla="*/ 1816 w 1876"/>
                <a:gd name="T3" fmla="*/ 606 h 1196"/>
                <a:gd name="T4" fmla="*/ 1856 w 1876"/>
                <a:gd name="T5" fmla="*/ 746 h 1196"/>
                <a:gd name="T6" fmla="*/ 1876 w 1876"/>
                <a:gd name="T7" fmla="*/ 896 h 1196"/>
                <a:gd name="T8" fmla="*/ 1871 w 1876"/>
                <a:gd name="T9" fmla="*/ 1046 h 1196"/>
                <a:gd name="T10" fmla="*/ 1851 w 1876"/>
                <a:gd name="T11" fmla="*/ 1196 h 1196"/>
                <a:gd name="T12" fmla="*/ 1446 w 1876"/>
                <a:gd name="T13" fmla="*/ 1056 h 1196"/>
                <a:gd name="T14" fmla="*/ 1436 w 1876"/>
                <a:gd name="T15" fmla="*/ 896 h 1196"/>
                <a:gd name="T16" fmla="*/ 1426 w 1876"/>
                <a:gd name="T17" fmla="*/ 736 h 1196"/>
                <a:gd name="T18" fmla="*/ 1411 w 1876"/>
                <a:gd name="T19" fmla="*/ 576 h 1196"/>
                <a:gd name="T20" fmla="*/ 1326 w 1876"/>
                <a:gd name="T21" fmla="*/ 536 h 1196"/>
                <a:gd name="T22" fmla="*/ 1236 w 1876"/>
                <a:gd name="T23" fmla="*/ 496 h 1196"/>
                <a:gd name="T24" fmla="*/ 1156 w 1876"/>
                <a:gd name="T25" fmla="*/ 460 h 1196"/>
                <a:gd name="T26" fmla="*/ 1076 w 1876"/>
                <a:gd name="T27" fmla="*/ 435 h 1196"/>
                <a:gd name="T28" fmla="*/ 1011 w 1876"/>
                <a:gd name="T29" fmla="*/ 425 h 1196"/>
                <a:gd name="T30" fmla="*/ 951 w 1876"/>
                <a:gd name="T31" fmla="*/ 435 h 1196"/>
                <a:gd name="T32" fmla="*/ 575 w 1876"/>
                <a:gd name="T33" fmla="*/ 496 h 1196"/>
                <a:gd name="T34" fmla="*/ 560 w 1876"/>
                <a:gd name="T35" fmla="*/ 636 h 1196"/>
                <a:gd name="T36" fmla="*/ 555 w 1876"/>
                <a:gd name="T37" fmla="*/ 781 h 1196"/>
                <a:gd name="T38" fmla="*/ 380 w 1876"/>
                <a:gd name="T39" fmla="*/ 731 h 1196"/>
                <a:gd name="T40" fmla="*/ 375 w 1876"/>
                <a:gd name="T41" fmla="*/ 891 h 1196"/>
                <a:gd name="T42" fmla="*/ 0 w 1876"/>
                <a:gd name="T43" fmla="*/ 786 h 1196"/>
                <a:gd name="T44" fmla="*/ 30 w 1876"/>
                <a:gd name="T45" fmla="*/ 636 h 1196"/>
                <a:gd name="T46" fmla="*/ 95 w 1876"/>
                <a:gd name="T47" fmla="*/ 491 h 1196"/>
                <a:gd name="T48" fmla="*/ 185 w 1876"/>
                <a:gd name="T49" fmla="*/ 355 h 1196"/>
                <a:gd name="T50" fmla="*/ 295 w 1876"/>
                <a:gd name="T51" fmla="*/ 235 h 1196"/>
                <a:gd name="T52" fmla="*/ 425 w 1876"/>
                <a:gd name="T53" fmla="*/ 135 h 1196"/>
                <a:gd name="T54" fmla="*/ 545 w 1876"/>
                <a:gd name="T55" fmla="*/ 70 h 1196"/>
                <a:gd name="T56" fmla="*/ 675 w 1876"/>
                <a:gd name="T57" fmla="*/ 30 h 1196"/>
                <a:gd name="T58" fmla="*/ 810 w 1876"/>
                <a:gd name="T59" fmla="*/ 5 h 1196"/>
                <a:gd name="T60" fmla="*/ 951 w 1876"/>
                <a:gd name="T61" fmla="*/ 0 h 1196"/>
                <a:gd name="T62" fmla="*/ 951 w 1876"/>
                <a:gd name="T63" fmla="*/ 0 h 1196"/>
                <a:gd name="T64" fmla="*/ 1091 w 1876"/>
                <a:gd name="T65" fmla="*/ 15 h 1196"/>
                <a:gd name="T66" fmla="*/ 1226 w 1876"/>
                <a:gd name="T67" fmla="*/ 45 h 1196"/>
                <a:gd name="T68" fmla="*/ 1356 w 1876"/>
                <a:gd name="T69" fmla="*/ 100 h 1196"/>
                <a:gd name="T70" fmla="*/ 1466 w 1876"/>
                <a:gd name="T71" fmla="*/ 170 h 1196"/>
                <a:gd name="T72" fmla="*/ 1576 w 1876"/>
                <a:gd name="T73" fmla="*/ 255 h 1196"/>
                <a:gd name="T74" fmla="*/ 1671 w 1876"/>
                <a:gd name="T75" fmla="*/ 360 h 1196"/>
                <a:gd name="T76" fmla="*/ 1751 w 1876"/>
                <a:gd name="T77" fmla="*/ 476 h 1196"/>
                <a:gd name="T78" fmla="*/ 1751 w 1876"/>
                <a:gd name="T79" fmla="*/ 476 h 119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876"/>
                <a:gd name="T121" fmla="*/ 0 h 1196"/>
                <a:gd name="T122" fmla="*/ 1876 w 1876"/>
                <a:gd name="T123" fmla="*/ 1196 h 119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876" h="1196">
                  <a:moveTo>
                    <a:pt x="1751" y="476"/>
                  </a:moveTo>
                  <a:lnTo>
                    <a:pt x="1816" y="606"/>
                  </a:lnTo>
                  <a:lnTo>
                    <a:pt x="1856" y="746"/>
                  </a:lnTo>
                  <a:lnTo>
                    <a:pt x="1876" y="896"/>
                  </a:lnTo>
                  <a:lnTo>
                    <a:pt x="1871" y="1046"/>
                  </a:lnTo>
                  <a:lnTo>
                    <a:pt x="1851" y="1196"/>
                  </a:lnTo>
                  <a:lnTo>
                    <a:pt x="1446" y="1056"/>
                  </a:lnTo>
                  <a:lnTo>
                    <a:pt x="1436" y="896"/>
                  </a:lnTo>
                  <a:lnTo>
                    <a:pt x="1426" y="736"/>
                  </a:lnTo>
                  <a:lnTo>
                    <a:pt x="1411" y="576"/>
                  </a:lnTo>
                  <a:lnTo>
                    <a:pt x="1326" y="536"/>
                  </a:lnTo>
                  <a:lnTo>
                    <a:pt x="1236" y="496"/>
                  </a:lnTo>
                  <a:lnTo>
                    <a:pt x="1156" y="460"/>
                  </a:lnTo>
                  <a:lnTo>
                    <a:pt x="1076" y="435"/>
                  </a:lnTo>
                  <a:lnTo>
                    <a:pt x="1011" y="425"/>
                  </a:lnTo>
                  <a:lnTo>
                    <a:pt x="951" y="435"/>
                  </a:lnTo>
                  <a:lnTo>
                    <a:pt x="575" y="496"/>
                  </a:lnTo>
                  <a:lnTo>
                    <a:pt x="560" y="636"/>
                  </a:lnTo>
                  <a:lnTo>
                    <a:pt x="555" y="781"/>
                  </a:lnTo>
                  <a:lnTo>
                    <a:pt x="380" y="731"/>
                  </a:lnTo>
                  <a:lnTo>
                    <a:pt x="375" y="891"/>
                  </a:lnTo>
                  <a:lnTo>
                    <a:pt x="0" y="786"/>
                  </a:lnTo>
                  <a:lnTo>
                    <a:pt x="30" y="636"/>
                  </a:lnTo>
                  <a:lnTo>
                    <a:pt x="95" y="491"/>
                  </a:lnTo>
                  <a:lnTo>
                    <a:pt x="185" y="355"/>
                  </a:lnTo>
                  <a:lnTo>
                    <a:pt x="295" y="235"/>
                  </a:lnTo>
                  <a:lnTo>
                    <a:pt x="425" y="135"/>
                  </a:lnTo>
                  <a:lnTo>
                    <a:pt x="545" y="70"/>
                  </a:lnTo>
                  <a:lnTo>
                    <a:pt x="675" y="30"/>
                  </a:lnTo>
                  <a:lnTo>
                    <a:pt x="810" y="5"/>
                  </a:lnTo>
                  <a:lnTo>
                    <a:pt x="951" y="0"/>
                  </a:lnTo>
                  <a:lnTo>
                    <a:pt x="1091" y="15"/>
                  </a:lnTo>
                  <a:lnTo>
                    <a:pt x="1226" y="45"/>
                  </a:lnTo>
                  <a:lnTo>
                    <a:pt x="1356" y="100"/>
                  </a:lnTo>
                  <a:lnTo>
                    <a:pt x="1466" y="170"/>
                  </a:lnTo>
                  <a:lnTo>
                    <a:pt x="1576" y="255"/>
                  </a:lnTo>
                  <a:lnTo>
                    <a:pt x="1671" y="360"/>
                  </a:lnTo>
                  <a:lnTo>
                    <a:pt x="1751" y="476"/>
                  </a:lnTo>
                  <a:close/>
                </a:path>
              </a:pathLst>
            </a:custGeom>
            <a:solidFill>
              <a:srgbClr val="009999"/>
            </a:solidFill>
            <a:ln w="0">
              <a:solidFill>
                <a:srgbClr val="00C375"/>
              </a:solidFill>
              <a:round/>
              <a:headEnd/>
              <a:tailEnd/>
            </a:ln>
          </p:spPr>
          <p:txBody>
            <a:bodyPr/>
            <a:lstStyle/>
            <a:p>
              <a:endParaRPr lang="en-US">
                <a:latin typeface="Century" pitchFamily="18" charset="0"/>
              </a:endParaRPr>
            </a:p>
          </p:txBody>
        </p:sp>
        <p:sp>
          <p:nvSpPr>
            <p:cNvPr id="3106" name="Freeform 10"/>
            <p:cNvSpPr>
              <a:spLocks/>
            </p:cNvSpPr>
            <p:nvPr/>
          </p:nvSpPr>
          <p:spPr bwMode="auto">
            <a:xfrm>
              <a:off x="1176" y="626"/>
              <a:ext cx="20" cy="175"/>
            </a:xfrm>
            <a:custGeom>
              <a:avLst/>
              <a:gdLst>
                <a:gd name="T0" fmla="*/ 20 w 20"/>
                <a:gd name="T1" fmla="*/ 10 h 175"/>
                <a:gd name="T2" fmla="*/ 20 w 20"/>
                <a:gd name="T3" fmla="*/ 175 h 175"/>
                <a:gd name="T4" fmla="*/ 20 w 20"/>
                <a:gd name="T5" fmla="*/ 160 h 175"/>
                <a:gd name="T6" fmla="*/ 15 w 20"/>
                <a:gd name="T7" fmla="*/ 145 h 175"/>
                <a:gd name="T8" fmla="*/ 15 w 20"/>
                <a:gd name="T9" fmla="*/ 130 h 175"/>
                <a:gd name="T10" fmla="*/ 10 w 20"/>
                <a:gd name="T11" fmla="*/ 120 h 175"/>
                <a:gd name="T12" fmla="*/ 0 w 20"/>
                <a:gd name="T13" fmla="*/ 115 h 175"/>
                <a:gd name="T14" fmla="*/ 0 w 20"/>
                <a:gd name="T15" fmla="*/ 60 h 175"/>
                <a:gd name="T16" fmla="*/ 0 w 20"/>
                <a:gd name="T17" fmla="*/ 0 h 175"/>
                <a:gd name="T18" fmla="*/ 10 w 20"/>
                <a:gd name="T19" fmla="*/ 5 h 175"/>
                <a:gd name="T20" fmla="*/ 20 w 20"/>
                <a:gd name="T21" fmla="*/ 10 h 17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
                <a:gd name="T34" fmla="*/ 0 h 175"/>
                <a:gd name="T35" fmla="*/ 20 w 20"/>
                <a:gd name="T36" fmla="*/ 175 h 17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 h="175">
                  <a:moveTo>
                    <a:pt x="20" y="10"/>
                  </a:moveTo>
                  <a:lnTo>
                    <a:pt x="20" y="175"/>
                  </a:lnTo>
                  <a:lnTo>
                    <a:pt x="20" y="160"/>
                  </a:lnTo>
                  <a:lnTo>
                    <a:pt x="15" y="145"/>
                  </a:lnTo>
                  <a:lnTo>
                    <a:pt x="15" y="130"/>
                  </a:lnTo>
                  <a:lnTo>
                    <a:pt x="10" y="120"/>
                  </a:lnTo>
                  <a:lnTo>
                    <a:pt x="0" y="115"/>
                  </a:lnTo>
                  <a:lnTo>
                    <a:pt x="0" y="60"/>
                  </a:lnTo>
                  <a:lnTo>
                    <a:pt x="0" y="0"/>
                  </a:lnTo>
                  <a:lnTo>
                    <a:pt x="10" y="5"/>
                  </a:lnTo>
                  <a:lnTo>
                    <a:pt x="20" y="10"/>
                  </a:lnTo>
                  <a:close/>
                </a:path>
              </a:pathLst>
            </a:custGeom>
            <a:solidFill>
              <a:srgbClr val="000000"/>
            </a:solidFill>
            <a:ln w="0">
              <a:solidFill>
                <a:srgbClr val="000000"/>
              </a:solidFill>
              <a:round/>
              <a:headEnd/>
              <a:tailEnd/>
            </a:ln>
          </p:spPr>
          <p:txBody>
            <a:bodyPr/>
            <a:lstStyle/>
            <a:p>
              <a:endParaRPr lang="en-US">
                <a:latin typeface="Century" pitchFamily="18" charset="0"/>
              </a:endParaRPr>
            </a:p>
          </p:txBody>
        </p:sp>
        <p:sp>
          <p:nvSpPr>
            <p:cNvPr id="3107" name="Freeform 9"/>
            <p:cNvSpPr>
              <a:spLocks/>
            </p:cNvSpPr>
            <p:nvPr/>
          </p:nvSpPr>
          <p:spPr bwMode="auto">
            <a:xfrm>
              <a:off x="1231" y="651"/>
              <a:ext cx="20" cy="165"/>
            </a:xfrm>
            <a:custGeom>
              <a:avLst/>
              <a:gdLst>
                <a:gd name="T0" fmla="*/ 20 w 20"/>
                <a:gd name="T1" fmla="*/ 5 h 165"/>
                <a:gd name="T2" fmla="*/ 20 w 20"/>
                <a:gd name="T3" fmla="*/ 165 h 165"/>
                <a:gd name="T4" fmla="*/ 15 w 20"/>
                <a:gd name="T5" fmla="*/ 150 h 165"/>
                <a:gd name="T6" fmla="*/ 15 w 20"/>
                <a:gd name="T7" fmla="*/ 140 h 165"/>
                <a:gd name="T8" fmla="*/ 15 w 20"/>
                <a:gd name="T9" fmla="*/ 125 h 165"/>
                <a:gd name="T10" fmla="*/ 10 w 20"/>
                <a:gd name="T11" fmla="*/ 115 h 165"/>
                <a:gd name="T12" fmla="*/ 10 w 20"/>
                <a:gd name="T13" fmla="*/ 110 h 165"/>
                <a:gd name="T14" fmla="*/ 0 w 20"/>
                <a:gd name="T15" fmla="*/ 105 h 165"/>
                <a:gd name="T16" fmla="*/ 0 w 20"/>
                <a:gd name="T17" fmla="*/ 55 h 165"/>
                <a:gd name="T18" fmla="*/ 0 w 20"/>
                <a:gd name="T19" fmla="*/ 0 h 165"/>
                <a:gd name="T20" fmla="*/ 10 w 20"/>
                <a:gd name="T21" fmla="*/ 5 h 165"/>
                <a:gd name="T22" fmla="*/ 20 w 20"/>
                <a:gd name="T23" fmla="*/ 5 h 16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0"/>
                <a:gd name="T37" fmla="*/ 0 h 165"/>
                <a:gd name="T38" fmla="*/ 20 w 20"/>
                <a:gd name="T39" fmla="*/ 165 h 16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0" h="165">
                  <a:moveTo>
                    <a:pt x="20" y="5"/>
                  </a:moveTo>
                  <a:lnTo>
                    <a:pt x="20" y="165"/>
                  </a:lnTo>
                  <a:lnTo>
                    <a:pt x="15" y="150"/>
                  </a:lnTo>
                  <a:lnTo>
                    <a:pt x="15" y="140"/>
                  </a:lnTo>
                  <a:lnTo>
                    <a:pt x="15" y="125"/>
                  </a:lnTo>
                  <a:lnTo>
                    <a:pt x="10" y="115"/>
                  </a:lnTo>
                  <a:lnTo>
                    <a:pt x="10" y="110"/>
                  </a:lnTo>
                  <a:lnTo>
                    <a:pt x="0" y="105"/>
                  </a:lnTo>
                  <a:lnTo>
                    <a:pt x="0" y="55"/>
                  </a:lnTo>
                  <a:lnTo>
                    <a:pt x="0" y="0"/>
                  </a:lnTo>
                  <a:lnTo>
                    <a:pt x="10" y="5"/>
                  </a:lnTo>
                  <a:lnTo>
                    <a:pt x="20" y="5"/>
                  </a:lnTo>
                  <a:close/>
                </a:path>
              </a:pathLst>
            </a:custGeom>
            <a:solidFill>
              <a:srgbClr val="000000"/>
            </a:solidFill>
            <a:ln w="0">
              <a:solidFill>
                <a:srgbClr val="000000"/>
              </a:solidFill>
              <a:round/>
              <a:headEnd/>
              <a:tailEnd/>
            </a:ln>
          </p:spPr>
          <p:txBody>
            <a:bodyPr/>
            <a:lstStyle/>
            <a:p>
              <a:endParaRPr lang="en-US">
                <a:latin typeface="Century" pitchFamily="18" charset="0"/>
              </a:endParaRPr>
            </a:p>
          </p:txBody>
        </p:sp>
        <p:sp>
          <p:nvSpPr>
            <p:cNvPr id="3108" name="Freeform 8"/>
            <p:cNvSpPr>
              <a:spLocks/>
            </p:cNvSpPr>
            <p:nvPr/>
          </p:nvSpPr>
          <p:spPr bwMode="auto">
            <a:xfrm>
              <a:off x="1286" y="671"/>
              <a:ext cx="20" cy="155"/>
            </a:xfrm>
            <a:custGeom>
              <a:avLst/>
              <a:gdLst>
                <a:gd name="T0" fmla="*/ 20 w 20"/>
                <a:gd name="T1" fmla="*/ 10 h 155"/>
                <a:gd name="T2" fmla="*/ 20 w 20"/>
                <a:gd name="T3" fmla="*/ 155 h 155"/>
                <a:gd name="T4" fmla="*/ 15 w 20"/>
                <a:gd name="T5" fmla="*/ 145 h 155"/>
                <a:gd name="T6" fmla="*/ 15 w 20"/>
                <a:gd name="T7" fmla="*/ 135 h 155"/>
                <a:gd name="T8" fmla="*/ 15 w 20"/>
                <a:gd name="T9" fmla="*/ 125 h 155"/>
                <a:gd name="T10" fmla="*/ 10 w 20"/>
                <a:gd name="T11" fmla="*/ 115 h 155"/>
                <a:gd name="T12" fmla="*/ 10 w 20"/>
                <a:gd name="T13" fmla="*/ 110 h 155"/>
                <a:gd name="T14" fmla="*/ 0 w 20"/>
                <a:gd name="T15" fmla="*/ 110 h 155"/>
                <a:gd name="T16" fmla="*/ 0 w 20"/>
                <a:gd name="T17" fmla="*/ 55 h 155"/>
                <a:gd name="T18" fmla="*/ 0 w 20"/>
                <a:gd name="T19" fmla="*/ 0 h 155"/>
                <a:gd name="T20" fmla="*/ 10 w 20"/>
                <a:gd name="T21" fmla="*/ 5 h 155"/>
                <a:gd name="T22" fmla="*/ 15 w 20"/>
                <a:gd name="T23" fmla="*/ 5 h 155"/>
                <a:gd name="T24" fmla="*/ 20 w 20"/>
                <a:gd name="T25" fmla="*/ 10 h 15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0"/>
                <a:gd name="T40" fmla="*/ 0 h 155"/>
                <a:gd name="T41" fmla="*/ 20 w 20"/>
                <a:gd name="T42" fmla="*/ 155 h 15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0" h="155">
                  <a:moveTo>
                    <a:pt x="20" y="10"/>
                  </a:moveTo>
                  <a:lnTo>
                    <a:pt x="20" y="155"/>
                  </a:lnTo>
                  <a:lnTo>
                    <a:pt x="15" y="145"/>
                  </a:lnTo>
                  <a:lnTo>
                    <a:pt x="15" y="135"/>
                  </a:lnTo>
                  <a:lnTo>
                    <a:pt x="15" y="125"/>
                  </a:lnTo>
                  <a:lnTo>
                    <a:pt x="10" y="115"/>
                  </a:lnTo>
                  <a:lnTo>
                    <a:pt x="10" y="110"/>
                  </a:lnTo>
                  <a:lnTo>
                    <a:pt x="0" y="110"/>
                  </a:lnTo>
                  <a:lnTo>
                    <a:pt x="0" y="55"/>
                  </a:lnTo>
                  <a:lnTo>
                    <a:pt x="0" y="0"/>
                  </a:lnTo>
                  <a:lnTo>
                    <a:pt x="10" y="5"/>
                  </a:lnTo>
                  <a:lnTo>
                    <a:pt x="15" y="5"/>
                  </a:lnTo>
                  <a:lnTo>
                    <a:pt x="20" y="10"/>
                  </a:lnTo>
                  <a:close/>
                </a:path>
              </a:pathLst>
            </a:custGeom>
            <a:solidFill>
              <a:srgbClr val="000000"/>
            </a:solidFill>
            <a:ln w="0">
              <a:solidFill>
                <a:srgbClr val="000000"/>
              </a:solidFill>
              <a:round/>
              <a:headEnd/>
              <a:tailEnd/>
            </a:ln>
          </p:spPr>
          <p:txBody>
            <a:bodyPr/>
            <a:lstStyle/>
            <a:p>
              <a:endParaRPr lang="en-US">
                <a:latin typeface="Century" pitchFamily="18" charset="0"/>
              </a:endParaRPr>
            </a:p>
          </p:txBody>
        </p:sp>
        <p:sp>
          <p:nvSpPr>
            <p:cNvPr id="3109" name="Freeform 7"/>
            <p:cNvSpPr>
              <a:spLocks/>
            </p:cNvSpPr>
            <p:nvPr/>
          </p:nvSpPr>
          <p:spPr bwMode="auto">
            <a:xfrm>
              <a:off x="800" y="981"/>
              <a:ext cx="311" cy="120"/>
            </a:xfrm>
            <a:custGeom>
              <a:avLst/>
              <a:gdLst>
                <a:gd name="T0" fmla="*/ 306 w 311"/>
                <a:gd name="T1" fmla="*/ 0 h 120"/>
                <a:gd name="T2" fmla="*/ 311 w 311"/>
                <a:gd name="T3" fmla="*/ 60 h 120"/>
                <a:gd name="T4" fmla="*/ 311 w 311"/>
                <a:gd name="T5" fmla="*/ 120 h 120"/>
                <a:gd name="T6" fmla="*/ 0 w 311"/>
                <a:gd name="T7" fmla="*/ 35 h 120"/>
                <a:gd name="T8" fmla="*/ 101 w 311"/>
                <a:gd name="T9" fmla="*/ 20 h 120"/>
                <a:gd name="T10" fmla="*/ 201 w 311"/>
                <a:gd name="T11" fmla="*/ 10 h 120"/>
                <a:gd name="T12" fmla="*/ 306 w 311"/>
                <a:gd name="T13" fmla="*/ 0 h 120"/>
                <a:gd name="T14" fmla="*/ 0 60000 65536"/>
                <a:gd name="T15" fmla="*/ 0 60000 65536"/>
                <a:gd name="T16" fmla="*/ 0 60000 65536"/>
                <a:gd name="T17" fmla="*/ 0 60000 65536"/>
                <a:gd name="T18" fmla="*/ 0 60000 65536"/>
                <a:gd name="T19" fmla="*/ 0 60000 65536"/>
                <a:gd name="T20" fmla="*/ 0 60000 65536"/>
                <a:gd name="T21" fmla="*/ 0 w 311"/>
                <a:gd name="T22" fmla="*/ 0 h 120"/>
                <a:gd name="T23" fmla="*/ 311 w 311"/>
                <a:gd name="T24" fmla="*/ 120 h 1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11" h="120">
                  <a:moveTo>
                    <a:pt x="306" y="0"/>
                  </a:moveTo>
                  <a:lnTo>
                    <a:pt x="311" y="60"/>
                  </a:lnTo>
                  <a:lnTo>
                    <a:pt x="311" y="120"/>
                  </a:lnTo>
                  <a:lnTo>
                    <a:pt x="0" y="35"/>
                  </a:lnTo>
                  <a:lnTo>
                    <a:pt x="101" y="20"/>
                  </a:lnTo>
                  <a:lnTo>
                    <a:pt x="201" y="10"/>
                  </a:lnTo>
                  <a:lnTo>
                    <a:pt x="306" y="0"/>
                  </a:lnTo>
                  <a:close/>
                </a:path>
              </a:pathLst>
            </a:custGeom>
            <a:solidFill>
              <a:srgbClr val="404040"/>
            </a:solidFill>
            <a:ln w="0">
              <a:solidFill>
                <a:srgbClr val="404040"/>
              </a:solidFill>
              <a:round/>
              <a:headEnd/>
              <a:tailEnd/>
            </a:ln>
          </p:spPr>
          <p:txBody>
            <a:bodyPr/>
            <a:lstStyle/>
            <a:p>
              <a:endParaRPr lang="en-US">
                <a:latin typeface="Century" pitchFamily="18" charset="0"/>
              </a:endParaRPr>
            </a:p>
          </p:txBody>
        </p:sp>
        <p:sp>
          <p:nvSpPr>
            <p:cNvPr id="3110" name="Freeform 6"/>
            <p:cNvSpPr>
              <a:spLocks/>
            </p:cNvSpPr>
            <p:nvPr/>
          </p:nvSpPr>
          <p:spPr bwMode="auto">
            <a:xfrm>
              <a:off x="0" y="736"/>
              <a:ext cx="380" cy="160"/>
            </a:xfrm>
            <a:custGeom>
              <a:avLst/>
              <a:gdLst>
                <a:gd name="T0" fmla="*/ 0 w 380"/>
                <a:gd name="T1" fmla="*/ 55 h 160"/>
                <a:gd name="T2" fmla="*/ 380 w 380"/>
                <a:gd name="T3" fmla="*/ 0 h 160"/>
                <a:gd name="T4" fmla="*/ 380 w 380"/>
                <a:gd name="T5" fmla="*/ 160 h 160"/>
                <a:gd name="T6" fmla="*/ 0 w 380"/>
                <a:gd name="T7" fmla="*/ 55 h 160"/>
                <a:gd name="T8" fmla="*/ 0 60000 65536"/>
                <a:gd name="T9" fmla="*/ 0 60000 65536"/>
                <a:gd name="T10" fmla="*/ 0 60000 65536"/>
                <a:gd name="T11" fmla="*/ 0 60000 65536"/>
                <a:gd name="T12" fmla="*/ 0 w 380"/>
                <a:gd name="T13" fmla="*/ 0 h 160"/>
                <a:gd name="T14" fmla="*/ 380 w 380"/>
                <a:gd name="T15" fmla="*/ 160 h 160"/>
              </a:gdLst>
              <a:ahLst/>
              <a:cxnLst>
                <a:cxn ang="T8">
                  <a:pos x="T0" y="T1"/>
                </a:cxn>
                <a:cxn ang="T9">
                  <a:pos x="T2" y="T3"/>
                </a:cxn>
                <a:cxn ang="T10">
                  <a:pos x="T4" y="T5"/>
                </a:cxn>
                <a:cxn ang="T11">
                  <a:pos x="T6" y="T7"/>
                </a:cxn>
              </a:cxnLst>
              <a:rect l="T12" t="T13" r="T14" b="T15"/>
              <a:pathLst>
                <a:path w="380" h="160">
                  <a:moveTo>
                    <a:pt x="0" y="55"/>
                  </a:moveTo>
                  <a:lnTo>
                    <a:pt x="380" y="0"/>
                  </a:lnTo>
                  <a:lnTo>
                    <a:pt x="380" y="160"/>
                  </a:lnTo>
                  <a:lnTo>
                    <a:pt x="0" y="55"/>
                  </a:lnTo>
                  <a:close/>
                </a:path>
              </a:pathLst>
            </a:custGeom>
            <a:solidFill>
              <a:srgbClr val="404040"/>
            </a:solidFill>
            <a:ln w="0">
              <a:solidFill>
                <a:srgbClr val="404040"/>
              </a:solidFill>
              <a:round/>
              <a:headEnd/>
              <a:tailEnd/>
            </a:ln>
          </p:spPr>
          <p:txBody>
            <a:bodyPr/>
            <a:lstStyle/>
            <a:p>
              <a:endParaRPr lang="en-US">
                <a:latin typeface="Century" pitchFamily="18" charset="0"/>
              </a:endParaRPr>
            </a:p>
          </p:txBody>
        </p:sp>
        <p:sp>
          <p:nvSpPr>
            <p:cNvPr id="3111" name="Freeform 5"/>
            <p:cNvSpPr>
              <a:spLocks/>
            </p:cNvSpPr>
            <p:nvPr/>
          </p:nvSpPr>
          <p:spPr bwMode="auto">
            <a:xfrm>
              <a:off x="380" y="430"/>
              <a:ext cx="661" cy="586"/>
            </a:xfrm>
            <a:custGeom>
              <a:avLst/>
              <a:gdLst>
                <a:gd name="T0" fmla="*/ 0 w 661"/>
                <a:gd name="T1" fmla="*/ 306 h 586"/>
                <a:gd name="T2" fmla="*/ 0 w 661"/>
                <a:gd name="T3" fmla="*/ 466 h 586"/>
                <a:gd name="T4" fmla="*/ 420 w 661"/>
                <a:gd name="T5" fmla="*/ 586 h 586"/>
                <a:gd name="T6" fmla="*/ 661 w 661"/>
                <a:gd name="T7" fmla="*/ 556 h 586"/>
                <a:gd name="T8" fmla="*/ 661 w 661"/>
                <a:gd name="T9" fmla="*/ 0 h 586"/>
                <a:gd name="T10" fmla="*/ 641 w 661"/>
                <a:gd name="T11" fmla="*/ 0 h 586"/>
                <a:gd name="T12" fmla="*/ 626 w 661"/>
                <a:gd name="T13" fmla="*/ 0 h 586"/>
                <a:gd name="T14" fmla="*/ 616 w 661"/>
                <a:gd name="T15" fmla="*/ 5 h 586"/>
                <a:gd name="T16" fmla="*/ 606 w 661"/>
                <a:gd name="T17" fmla="*/ 5 h 586"/>
                <a:gd name="T18" fmla="*/ 601 w 661"/>
                <a:gd name="T19" fmla="*/ 5 h 586"/>
                <a:gd name="T20" fmla="*/ 190 w 661"/>
                <a:gd name="T21" fmla="*/ 71 h 586"/>
                <a:gd name="T22" fmla="*/ 185 w 661"/>
                <a:gd name="T23" fmla="*/ 106 h 586"/>
                <a:gd name="T24" fmla="*/ 180 w 661"/>
                <a:gd name="T25" fmla="*/ 146 h 586"/>
                <a:gd name="T26" fmla="*/ 180 w 661"/>
                <a:gd name="T27" fmla="*/ 186 h 586"/>
                <a:gd name="T28" fmla="*/ 175 w 661"/>
                <a:gd name="T29" fmla="*/ 216 h 586"/>
                <a:gd name="T30" fmla="*/ 175 w 661"/>
                <a:gd name="T31" fmla="*/ 226 h 586"/>
                <a:gd name="T32" fmla="*/ 175 w 661"/>
                <a:gd name="T33" fmla="*/ 356 h 586"/>
                <a:gd name="T34" fmla="*/ 0 w 661"/>
                <a:gd name="T35" fmla="*/ 306 h 58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61"/>
                <a:gd name="T55" fmla="*/ 0 h 586"/>
                <a:gd name="T56" fmla="*/ 661 w 661"/>
                <a:gd name="T57" fmla="*/ 586 h 58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61" h="586">
                  <a:moveTo>
                    <a:pt x="0" y="306"/>
                  </a:moveTo>
                  <a:lnTo>
                    <a:pt x="0" y="466"/>
                  </a:lnTo>
                  <a:lnTo>
                    <a:pt x="420" y="586"/>
                  </a:lnTo>
                  <a:lnTo>
                    <a:pt x="661" y="556"/>
                  </a:lnTo>
                  <a:lnTo>
                    <a:pt x="661" y="0"/>
                  </a:lnTo>
                  <a:lnTo>
                    <a:pt x="641" y="0"/>
                  </a:lnTo>
                  <a:lnTo>
                    <a:pt x="626" y="0"/>
                  </a:lnTo>
                  <a:lnTo>
                    <a:pt x="616" y="5"/>
                  </a:lnTo>
                  <a:lnTo>
                    <a:pt x="606" y="5"/>
                  </a:lnTo>
                  <a:lnTo>
                    <a:pt x="601" y="5"/>
                  </a:lnTo>
                  <a:lnTo>
                    <a:pt x="190" y="71"/>
                  </a:lnTo>
                  <a:lnTo>
                    <a:pt x="185" y="106"/>
                  </a:lnTo>
                  <a:lnTo>
                    <a:pt x="180" y="146"/>
                  </a:lnTo>
                  <a:lnTo>
                    <a:pt x="180" y="186"/>
                  </a:lnTo>
                  <a:lnTo>
                    <a:pt x="175" y="216"/>
                  </a:lnTo>
                  <a:lnTo>
                    <a:pt x="175" y="226"/>
                  </a:lnTo>
                  <a:lnTo>
                    <a:pt x="175" y="356"/>
                  </a:lnTo>
                  <a:lnTo>
                    <a:pt x="0" y="306"/>
                  </a:lnTo>
                  <a:close/>
                </a:path>
              </a:pathLst>
            </a:custGeom>
            <a:solidFill>
              <a:srgbClr val="CCCCCC"/>
            </a:solidFill>
            <a:ln w="0">
              <a:solidFill>
                <a:srgbClr val="CCCCCC"/>
              </a:solidFill>
              <a:round/>
              <a:headEnd/>
              <a:tailEnd/>
            </a:ln>
          </p:spPr>
          <p:txBody>
            <a:bodyPr/>
            <a:lstStyle/>
            <a:p>
              <a:endParaRPr lang="en-US">
                <a:latin typeface="Century" pitchFamily="18" charset="0"/>
              </a:endParaRPr>
            </a:p>
          </p:txBody>
        </p:sp>
        <p:sp>
          <p:nvSpPr>
            <p:cNvPr id="3112" name="Freeform 4"/>
            <p:cNvSpPr>
              <a:spLocks/>
            </p:cNvSpPr>
            <p:nvPr/>
          </p:nvSpPr>
          <p:spPr bwMode="auto">
            <a:xfrm>
              <a:off x="880" y="596"/>
              <a:ext cx="46" cy="160"/>
            </a:xfrm>
            <a:custGeom>
              <a:avLst/>
              <a:gdLst>
                <a:gd name="T0" fmla="*/ 46 w 46"/>
                <a:gd name="T1" fmla="*/ 125 h 160"/>
                <a:gd name="T2" fmla="*/ 26 w 46"/>
                <a:gd name="T3" fmla="*/ 125 h 160"/>
                <a:gd name="T4" fmla="*/ 15 w 46"/>
                <a:gd name="T5" fmla="*/ 130 h 160"/>
                <a:gd name="T6" fmla="*/ 10 w 46"/>
                <a:gd name="T7" fmla="*/ 135 h 160"/>
                <a:gd name="T8" fmla="*/ 5 w 46"/>
                <a:gd name="T9" fmla="*/ 150 h 160"/>
                <a:gd name="T10" fmla="*/ 0 w 46"/>
                <a:gd name="T11" fmla="*/ 160 h 160"/>
                <a:gd name="T12" fmla="*/ 0 w 46"/>
                <a:gd name="T13" fmla="*/ 5 h 160"/>
                <a:gd name="T14" fmla="*/ 46 w 46"/>
                <a:gd name="T15" fmla="*/ 0 h 160"/>
                <a:gd name="T16" fmla="*/ 46 w 46"/>
                <a:gd name="T17" fmla="*/ 125 h 16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6"/>
                <a:gd name="T28" fmla="*/ 0 h 160"/>
                <a:gd name="T29" fmla="*/ 46 w 46"/>
                <a:gd name="T30" fmla="*/ 160 h 16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6" h="160">
                  <a:moveTo>
                    <a:pt x="46" y="125"/>
                  </a:moveTo>
                  <a:lnTo>
                    <a:pt x="26" y="125"/>
                  </a:lnTo>
                  <a:lnTo>
                    <a:pt x="15" y="130"/>
                  </a:lnTo>
                  <a:lnTo>
                    <a:pt x="10" y="135"/>
                  </a:lnTo>
                  <a:lnTo>
                    <a:pt x="5" y="150"/>
                  </a:lnTo>
                  <a:lnTo>
                    <a:pt x="0" y="160"/>
                  </a:lnTo>
                  <a:lnTo>
                    <a:pt x="0" y="5"/>
                  </a:lnTo>
                  <a:lnTo>
                    <a:pt x="46" y="0"/>
                  </a:lnTo>
                  <a:lnTo>
                    <a:pt x="46" y="125"/>
                  </a:lnTo>
                  <a:close/>
                </a:path>
              </a:pathLst>
            </a:custGeom>
            <a:solidFill>
              <a:srgbClr val="000000"/>
            </a:solidFill>
            <a:ln w="0">
              <a:solidFill>
                <a:srgbClr val="000000"/>
              </a:solidFill>
              <a:round/>
              <a:headEnd/>
              <a:tailEnd/>
            </a:ln>
          </p:spPr>
          <p:txBody>
            <a:bodyPr/>
            <a:lstStyle/>
            <a:p>
              <a:endParaRPr lang="en-US">
                <a:latin typeface="Century" pitchFamily="18" charset="0"/>
              </a:endParaRPr>
            </a:p>
          </p:txBody>
        </p:sp>
        <p:sp>
          <p:nvSpPr>
            <p:cNvPr id="3113" name="Freeform 3"/>
            <p:cNvSpPr>
              <a:spLocks/>
            </p:cNvSpPr>
            <p:nvPr/>
          </p:nvSpPr>
          <p:spPr bwMode="auto">
            <a:xfrm>
              <a:off x="770" y="611"/>
              <a:ext cx="50" cy="155"/>
            </a:xfrm>
            <a:custGeom>
              <a:avLst/>
              <a:gdLst>
                <a:gd name="T0" fmla="*/ 50 w 50"/>
                <a:gd name="T1" fmla="*/ 120 h 155"/>
                <a:gd name="T2" fmla="*/ 35 w 50"/>
                <a:gd name="T3" fmla="*/ 120 h 155"/>
                <a:gd name="T4" fmla="*/ 20 w 50"/>
                <a:gd name="T5" fmla="*/ 125 h 155"/>
                <a:gd name="T6" fmla="*/ 10 w 50"/>
                <a:gd name="T7" fmla="*/ 130 h 155"/>
                <a:gd name="T8" fmla="*/ 5 w 50"/>
                <a:gd name="T9" fmla="*/ 140 h 155"/>
                <a:gd name="T10" fmla="*/ 0 w 50"/>
                <a:gd name="T11" fmla="*/ 155 h 155"/>
                <a:gd name="T12" fmla="*/ 0 w 50"/>
                <a:gd name="T13" fmla="*/ 5 h 155"/>
                <a:gd name="T14" fmla="*/ 50 w 50"/>
                <a:gd name="T15" fmla="*/ 0 h 155"/>
                <a:gd name="T16" fmla="*/ 50 w 50"/>
                <a:gd name="T17" fmla="*/ 120 h 15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0"/>
                <a:gd name="T28" fmla="*/ 0 h 155"/>
                <a:gd name="T29" fmla="*/ 50 w 50"/>
                <a:gd name="T30" fmla="*/ 155 h 15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0" h="155">
                  <a:moveTo>
                    <a:pt x="50" y="120"/>
                  </a:moveTo>
                  <a:lnTo>
                    <a:pt x="35" y="120"/>
                  </a:lnTo>
                  <a:lnTo>
                    <a:pt x="20" y="125"/>
                  </a:lnTo>
                  <a:lnTo>
                    <a:pt x="10" y="130"/>
                  </a:lnTo>
                  <a:lnTo>
                    <a:pt x="5" y="140"/>
                  </a:lnTo>
                  <a:lnTo>
                    <a:pt x="0" y="155"/>
                  </a:lnTo>
                  <a:lnTo>
                    <a:pt x="0" y="5"/>
                  </a:lnTo>
                  <a:lnTo>
                    <a:pt x="50" y="0"/>
                  </a:lnTo>
                  <a:lnTo>
                    <a:pt x="50" y="120"/>
                  </a:lnTo>
                  <a:close/>
                </a:path>
              </a:pathLst>
            </a:custGeom>
            <a:solidFill>
              <a:srgbClr val="000000"/>
            </a:solidFill>
            <a:ln w="0">
              <a:solidFill>
                <a:srgbClr val="000000"/>
              </a:solidFill>
              <a:round/>
              <a:headEnd/>
              <a:tailEnd/>
            </a:ln>
          </p:spPr>
          <p:txBody>
            <a:bodyPr/>
            <a:lstStyle/>
            <a:p>
              <a:endParaRPr lang="en-US">
                <a:latin typeface="Century" pitchFamily="18" charset="0"/>
              </a:endParaRPr>
            </a:p>
          </p:txBody>
        </p:sp>
        <p:sp>
          <p:nvSpPr>
            <p:cNvPr id="3114" name="Freeform 2"/>
            <p:cNvSpPr>
              <a:spLocks/>
            </p:cNvSpPr>
            <p:nvPr/>
          </p:nvSpPr>
          <p:spPr bwMode="auto">
            <a:xfrm>
              <a:off x="675" y="621"/>
              <a:ext cx="50" cy="160"/>
            </a:xfrm>
            <a:custGeom>
              <a:avLst/>
              <a:gdLst>
                <a:gd name="T0" fmla="*/ 50 w 50"/>
                <a:gd name="T1" fmla="*/ 115 h 160"/>
                <a:gd name="T2" fmla="*/ 30 w 50"/>
                <a:gd name="T3" fmla="*/ 115 h 160"/>
                <a:gd name="T4" fmla="*/ 20 w 50"/>
                <a:gd name="T5" fmla="*/ 115 h 160"/>
                <a:gd name="T6" fmla="*/ 10 w 50"/>
                <a:gd name="T7" fmla="*/ 120 h 160"/>
                <a:gd name="T8" fmla="*/ 5 w 50"/>
                <a:gd name="T9" fmla="*/ 130 h 160"/>
                <a:gd name="T10" fmla="*/ 0 w 50"/>
                <a:gd name="T11" fmla="*/ 140 h 160"/>
                <a:gd name="T12" fmla="*/ 0 w 50"/>
                <a:gd name="T13" fmla="*/ 160 h 160"/>
                <a:gd name="T14" fmla="*/ 0 w 50"/>
                <a:gd name="T15" fmla="*/ 5 h 160"/>
                <a:gd name="T16" fmla="*/ 50 w 50"/>
                <a:gd name="T17" fmla="*/ 0 h 160"/>
                <a:gd name="T18" fmla="*/ 50 w 50"/>
                <a:gd name="T19" fmla="*/ 115 h 16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0"/>
                <a:gd name="T31" fmla="*/ 0 h 160"/>
                <a:gd name="T32" fmla="*/ 50 w 50"/>
                <a:gd name="T33" fmla="*/ 160 h 16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0" h="160">
                  <a:moveTo>
                    <a:pt x="50" y="115"/>
                  </a:moveTo>
                  <a:lnTo>
                    <a:pt x="30" y="115"/>
                  </a:lnTo>
                  <a:lnTo>
                    <a:pt x="20" y="115"/>
                  </a:lnTo>
                  <a:lnTo>
                    <a:pt x="10" y="120"/>
                  </a:lnTo>
                  <a:lnTo>
                    <a:pt x="5" y="130"/>
                  </a:lnTo>
                  <a:lnTo>
                    <a:pt x="0" y="140"/>
                  </a:lnTo>
                  <a:lnTo>
                    <a:pt x="0" y="160"/>
                  </a:lnTo>
                  <a:lnTo>
                    <a:pt x="0" y="5"/>
                  </a:lnTo>
                  <a:lnTo>
                    <a:pt x="50" y="0"/>
                  </a:lnTo>
                  <a:lnTo>
                    <a:pt x="50" y="115"/>
                  </a:lnTo>
                  <a:close/>
                </a:path>
              </a:pathLst>
            </a:custGeom>
            <a:solidFill>
              <a:srgbClr val="000000"/>
            </a:solidFill>
            <a:ln w="0">
              <a:solidFill>
                <a:srgbClr val="000000"/>
              </a:solidFill>
              <a:round/>
              <a:headEnd/>
              <a:tailEnd/>
            </a:ln>
          </p:spPr>
          <p:txBody>
            <a:bodyPr/>
            <a:lstStyle/>
            <a:p>
              <a:endParaRPr lang="en-US">
                <a:latin typeface="Century" pitchFamily="18" charset="0"/>
              </a:endParaRPr>
            </a:p>
          </p:txBody>
        </p:sp>
      </p:grpSp>
      <p:sp>
        <p:nvSpPr>
          <p:cNvPr id="43" name="Slide Number Placeholder 42"/>
          <p:cNvSpPr>
            <a:spLocks noGrp="1"/>
          </p:cNvSpPr>
          <p:nvPr>
            <p:ph type="sldNum" sz="quarter" idx="12"/>
          </p:nvPr>
        </p:nvSpPr>
        <p:spPr/>
        <p:txBody>
          <a:bodyPr/>
          <a:lstStyle/>
          <a:p>
            <a:pPr>
              <a:defRPr/>
            </a:pPr>
            <a:fld id="{1E9B4502-589A-4D3E-9B36-4E6868C5451A}"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Tools to Assist:</a:t>
            </a:r>
            <a:endParaRPr lang="en-US" dirty="0"/>
          </a:p>
        </p:txBody>
      </p:sp>
      <p:sp>
        <p:nvSpPr>
          <p:cNvPr id="3" name="Content Placeholder 2"/>
          <p:cNvSpPr>
            <a:spLocks noGrp="1"/>
          </p:cNvSpPr>
          <p:nvPr>
            <p:ph idx="1"/>
          </p:nvPr>
        </p:nvSpPr>
        <p:spPr>
          <a:xfrm>
            <a:off x="457200" y="2849563"/>
            <a:ext cx="8229600" cy="1036637"/>
          </a:xfrm>
        </p:spPr>
        <p:txBody>
          <a:bodyPr/>
          <a:lstStyle/>
          <a:p>
            <a:r>
              <a:rPr lang="en-US" sz="4400" dirty="0" smtClean="0"/>
              <a:t>Hyperion Report FOH0003</a:t>
            </a:r>
            <a:endParaRPr lang="en-US" sz="4400" dirty="0"/>
          </a:p>
        </p:txBody>
      </p:sp>
      <p:sp>
        <p:nvSpPr>
          <p:cNvPr id="4" name="Slide Number Placeholder 3"/>
          <p:cNvSpPr>
            <a:spLocks noGrp="1"/>
          </p:cNvSpPr>
          <p:nvPr>
            <p:ph type="sldNum" sz="quarter" idx="12"/>
          </p:nvPr>
        </p:nvSpPr>
        <p:spPr/>
        <p:txBody>
          <a:bodyPr/>
          <a:lstStyle/>
          <a:p>
            <a:pPr>
              <a:defRPr/>
            </a:pPr>
            <a:fld id="{36069072-7794-43A5-B8C3-7D497772C19B}"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Budget Availability Reports</a:t>
            </a:r>
            <a:endParaRPr lang="en-US" dirty="0"/>
          </a:p>
        </p:txBody>
      </p:sp>
      <p:pic>
        <p:nvPicPr>
          <p:cNvPr id="1026" name="Picture 2"/>
          <p:cNvPicPr>
            <a:picLocks noChangeAspect="1" noChangeArrowheads="1"/>
          </p:cNvPicPr>
          <p:nvPr/>
        </p:nvPicPr>
        <p:blipFill>
          <a:blip r:embed="rId3"/>
          <a:srcRect/>
          <a:stretch>
            <a:fillRect/>
          </a:stretch>
        </p:blipFill>
        <p:spPr bwMode="auto">
          <a:xfrm>
            <a:off x="1447800" y="2057400"/>
            <a:ext cx="5943600" cy="4457700"/>
          </a:xfrm>
          <a:prstGeom prst="rect">
            <a:avLst/>
          </a:prstGeom>
          <a:noFill/>
          <a:ln w="9525">
            <a:noFill/>
            <a:miter lim="800000"/>
            <a:headEnd/>
            <a:tailEnd/>
          </a:ln>
        </p:spPr>
      </p:pic>
      <p:sp>
        <p:nvSpPr>
          <p:cNvPr id="5" name="Rectangle 4"/>
          <p:cNvSpPr/>
          <p:nvPr/>
        </p:nvSpPr>
        <p:spPr>
          <a:xfrm>
            <a:off x="1447800" y="3429000"/>
            <a:ext cx="914400" cy="1524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2590800" y="3352800"/>
            <a:ext cx="1905000" cy="1524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6"/>
          <p:cNvSpPr>
            <a:spLocks noGrp="1"/>
          </p:cNvSpPr>
          <p:nvPr>
            <p:ph type="sldNum" sz="quarter" idx="12"/>
          </p:nvPr>
        </p:nvSpPr>
        <p:spPr/>
        <p:txBody>
          <a:bodyPr/>
          <a:lstStyle/>
          <a:p>
            <a:pPr>
              <a:defRPr/>
            </a:pPr>
            <a:fld id="{36069072-7794-43A5-B8C3-7D497772C19B}" type="slidenum">
              <a:rPr lang="en-US" smtClean="0"/>
              <a:pPr>
                <a:defRPr/>
              </a:pPr>
              <a:t>11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819400" y="3886200"/>
            <a:ext cx="1066800" cy="3048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2"/>
          <p:cNvPicPr>
            <a:picLocks noChangeAspect="1" noChangeArrowheads="1"/>
          </p:cNvPicPr>
          <p:nvPr/>
        </p:nvPicPr>
        <p:blipFill>
          <a:blip r:embed="rId3"/>
          <a:srcRect t="11595" r="38326" b="8478"/>
          <a:stretch>
            <a:fillRect/>
          </a:stretch>
        </p:blipFill>
        <p:spPr bwMode="auto">
          <a:xfrm>
            <a:off x="976313" y="923925"/>
            <a:ext cx="7177087" cy="5629123"/>
          </a:xfrm>
          <a:prstGeom prst="rect">
            <a:avLst/>
          </a:prstGeom>
          <a:noFill/>
          <a:ln w="38100">
            <a:solidFill>
              <a:srgbClr val="000000"/>
            </a:solidFill>
            <a:miter lim="800000"/>
            <a:headEnd/>
            <a:tailEnd/>
          </a:ln>
        </p:spPr>
      </p:pic>
      <p:sp>
        <p:nvSpPr>
          <p:cNvPr id="8" name="Oval 7"/>
          <p:cNvSpPr/>
          <p:nvPr/>
        </p:nvSpPr>
        <p:spPr>
          <a:xfrm>
            <a:off x="6324600" y="3200400"/>
            <a:ext cx="175260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67200" y="6019800"/>
            <a:ext cx="144780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2819400" y="3810000"/>
            <a:ext cx="91440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6"/>
          <p:cNvSpPr>
            <a:spLocks noGrp="1"/>
          </p:cNvSpPr>
          <p:nvPr>
            <p:ph type="sldNum" sz="quarter" idx="12"/>
          </p:nvPr>
        </p:nvSpPr>
        <p:spPr/>
        <p:txBody>
          <a:bodyPr/>
          <a:lstStyle/>
          <a:p>
            <a:pPr>
              <a:defRPr/>
            </a:pPr>
            <a:fld id="{36069072-7794-43A5-B8C3-7D497772C19B}" type="slidenum">
              <a:rPr lang="en-US" smtClean="0"/>
              <a:pPr>
                <a:defRPr/>
              </a:pPr>
              <a:t>12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2000" fill="hold"/>
                                        <p:tgtEl>
                                          <p:spTgt spid="10"/>
                                        </p:tgtEl>
                                        <p:attrNameLst>
                                          <p:attrName>ppt_x</p:attrName>
                                        </p:attrNameLst>
                                      </p:cBhvr>
                                      <p:tavLst>
                                        <p:tav tm="0">
                                          <p:val>
                                            <p:strVal val="0-#ppt_w/2"/>
                                          </p:val>
                                        </p:tav>
                                        <p:tav tm="100000">
                                          <p:val>
                                            <p:strVal val="#ppt_x"/>
                                          </p:val>
                                        </p:tav>
                                      </p:tavLst>
                                    </p:anim>
                                    <p:anim calcmode="lin" valueType="num">
                                      <p:cBhvr additive="base">
                                        <p:cTn id="8" dur="2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2000" fill="hold"/>
                                        <p:tgtEl>
                                          <p:spTgt spid="8"/>
                                        </p:tgtEl>
                                        <p:attrNameLst>
                                          <p:attrName>ppt_x</p:attrName>
                                        </p:attrNameLst>
                                      </p:cBhvr>
                                      <p:tavLst>
                                        <p:tav tm="0">
                                          <p:val>
                                            <p:strVal val="0-#ppt_w/2"/>
                                          </p:val>
                                        </p:tav>
                                        <p:tav tm="100000">
                                          <p:val>
                                            <p:strVal val="#ppt_x"/>
                                          </p:val>
                                        </p:tav>
                                      </p:tavLst>
                                    </p:anim>
                                    <p:anim calcmode="lin" valueType="num">
                                      <p:cBhvr additive="base">
                                        <p:cTn id="14" dur="20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2000" fill="hold"/>
                                        <p:tgtEl>
                                          <p:spTgt spid="9"/>
                                        </p:tgtEl>
                                        <p:attrNameLst>
                                          <p:attrName>ppt_x</p:attrName>
                                        </p:attrNameLst>
                                      </p:cBhvr>
                                      <p:tavLst>
                                        <p:tav tm="0">
                                          <p:val>
                                            <p:strVal val="0-#ppt_w/2"/>
                                          </p:val>
                                        </p:tav>
                                        <p:tav tm="100000">
                                          <p:val>
                                            <p:strVal val="#ppt_x"/>
                                          </p:val>
                                        </p:tav>
                                      </p:tavLst>
                                    </p:anim>
                                    <p:anim calcmode="lin" valueType="num">
                                      <p:cBhvr additive="base">
                                        <p:cTn id="20" dur="20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srcRect/>
          <a:stretch>
            <a:fillRect/>
          </a:stretch>
        </p:blipFill>
        <p:spPr bwMode="auto">
          <a:xfrm>
            <a:off x="457200" y="1295400"/>
            <a:ext cx="8240391" cy="4972050"/>
          </a:xfrm>
          <a:prstGeom prst="rect">
            <a:avLst/>
          </a:prstGeom>
          <a:noFill/>
          <a:ln w="9525">
            <a:noFill/>
            <a:miter lim="800000"/>
            <a:headEnd/>
            <a:tailEnd/>
          </a:ln>
        </p:spPr>
      </p:pic>
      <p:sp>
        <p:nvSpPr>
          <p:cNvPr id="11" name="TextBox 10"/>
          <p:cNvSpPr txBox="1"/>
          <p:nvPr/>
        </p:nvSpPr>
        <p:spPr>
          <a:xfrm>
            <a:off x="685800" y="773668"/>
            <a:ext cx="3657600" cy="369332"/>
          </a:xfrm>
          <a:prstGeom prst="rect">
            <a:avLst/>
          </a:prstGeom>
          <a:solidFill>
            <a:schemeClr val="bg1">
              <a:alpha val="0"/>
            </a:schemeClr>
          </a:solidFill>
        </p:spPr>
        <p:txBody>
          <a:bodyPr wrap="square" rtlCol="0">
            <a:spAutoFit/>
          </a:bodyPr>
          <a:lstStyle/>
          <a:p>
            <a:r>
              <a:rPr lang="en-US" dirty="0" smtClean="0">
                <a:latin typeface="+mn-lt"/>
              </a:rPr>
              <a:t>This is page 6 and 7 of the report.  </a:t>
            </a:r>
            <a:endParaRPr lang="en-US" dirty="0">
              <a:latin typeface="+mn-lt"/>
            </a:endParaRPr>
          </a:p>
        </p:txBody>
      </p:sp>
      <p:sp>
        <p:nvSpPr>
          <p:cNvPr id="12" name="Oval 11"/>
          <p:cNvSpPr/>
          <p:nvPr/>
        </p:nvSpPr>
        <p:spPr>
          <a:xfrm>
            <a:off x="7543800" y="5562600"/>
            <a:ext cx="91440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762000" y="5486400"/>
            <a:ext cx="1981200"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p>
            <a:pPr>
              <a:defRPr/>
            </a:pPr>
            <a:fld id="{36069072-7794-43A5-B8C3-7D497772C19B}" type="slidenum">
              <a:rPr lang="en-US" smtClean="0"/>
              <a:pPr>
                <a:defRPr/>
              </a:pPr>
              <a:t>13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2000" fill="hold"/>
                                        <p:tgtEl>
                                          <p:spTgt spid="12"/>
                                        </p:tgtEl>
                                        <p:attrNameLst>
                                          <p:attrName>ppt_x</p:attrName>
                                        </p:attrNameLst>
                                      </p:cBhvr>
                                      <p:tavLst>
                                        <p:tav tm="0">
                                          <p:val>
                                            <p:strVal val="0-#ppt_w/2"/>
                                          </p:val>
                                        </p:tav>
                                        <p:tav tm="100000">
                                          <p:val>
                                            <p:strVal val="#ppt_x"/>
                                          </p:val>
                                        </p:tav>
                                      </p:tavLst>
                                    </p:anim>
                                    <p:anim calcmode="lin" valueType="num">
                                      <p:cBhvr additive="base">
                                        <p:cTn id="8" dur="20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2000" fill="hold"/>
                                        <p:tgtEl>
                                          <p:spTgt spid="13"/>
                                        </p:tgtEl>
                                        <p:attrNameLst>
                                          <p:attrName>ppt_x</p:attrName>
                                        </p:attrNameLst>
                                      </p:cBhvr>
                                      <p:tavLst>
                                        <p:tav tm="0">
                                          <p:val>
                                            <p:strVal val="0-#ppt_w/2"/>
                                          </p:val>
                                        </p:tav>
                                        <p:tav tm="100000">
                                          <p:val>
                                            <p:strVal val="#ppt_x"/>
                                          </p:val>
                                        </p:tav>
                                      </p:tavLst>
                                    </p:anim>
                                    <p:anim calcmode="lin" valueType="num">
                                      <p:cBhvr additive="base">
                                        <p:cTn id="14" dur="200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725269"/>
            <a:ext cx="8458200" cy="646331"/>
          </a:xfrm>
          <a:prstGeom prst="rect">
            <a:avLst/>
          </a:prstGeom>
          <a:solidFill>
            <a:schemeClr val="bg1">
              <a:alpha val="0"/>
            </a:schemeClr>
          </a:solidFill>
        </p:spPr>
        <p:txBody>
          <a:bodyPr wrap="square" rtlCol="0">
            <a:spAutoFit/>
          </a:bodyPr>
          <a:lstStyle/>
          <a:p>
            <a:r>
              <a:rPr lang="en-US" dirty="0" smtClean="0">
                <a:latin typeface="+mn-lt"/>
              </a:rPr>
              <a:t>If you select View, and then select Section Catalog, a menu on the left appears</a:t>
            </a:r>
            <a:r>
              <a:rPr lang="en-US" dirty="0" smtClean="0"/>
              <a:t>.</a:t>
            </a:r>
          </a:p>
          <a:p>
            <a:r>
              <a:rPr lang="en-US" dirty="0" smtClean="0"/>
              <a:t>  </a:t>
            </a:r>
            <a:endParaRPr lang="en-US" dirty="0"/>
          </a:p>
        </p:txBody>
      </p:sp>
      <p:pic>
        <p:nvPicPr>
          <p:cNvPr id="4098" name="Picture 2"/>
          <p:cNvPicPr>
            <a:picLocks noChangeAspect="1" noChangeArrowheads="1"/>
          </p:cNvPicPr>
          <p:nvPr/>
        </p:nvPicPr>
        <p:blipFill>
          <a:blip r:embed="rId3"/>
          <a:srcRect/>
          <a:stretch>
            <a:fillRect/>
          </a:stretch>
        </p:blipFill>
        <p:spPr bwMode="auto">
          <a:xfrm>
            <a:off x="457200" y="1219200"/>
            <a:ext cx="8328137" cy="5014912"/>
          </a:xfrm>
          <a:prstGeom prst="rect">
            <a:avLst/>
          </a:prstGeom>
          <a:noFill/>
          <a:ln w="9525">
            <a:solidFill>
              <a:srgbClr val="000000"/>
            </a:solidFill>
            <a:miter lim="800000"/>
            <a:headEnd/>
            <a:tailEnd/>
          </a:ln>
        </p:spPr>
      </p:pic>
      <p:sp>
        <p:nvSpPr>
          <p:cNvPr id="4" name="Oval 3"/>
          <p:cNvSpPr/>
          <p:nvPr/>
        </p:nvSpPr>
        <p:spPr>
          <a:xfrm>
            <a:off x="838200" y="1524000"/>
            <a:ext cx="304800" cy="228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p:cNvSpPr>
            <a:spLocks noGrp="1"/>
          </p:cNvSpPr>
          <p:nvPr>
            <p:ph type="sldNum" sz="quarter" idx="12"/>
          </p:nvPr>
        </p:nvSpPr>
        <p:spPr/>
        <p:txBody>
          <a:bodyPr/>
          <a:lstStyle/>
          <a:p>
            <a:pPr>
              <a:defRPr/>
            </a:pPr>
            <a:fld id="{36069072-7794-43A5-B8C3-7D497772C19B}" type="slidenum">
              <a:rPr lang="en-US" smtClean="0"/>
              <a:pPr>
                <a:defRPr/>
              </a:pPr>
              <a:t>14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0-#ppt_w/2"/>
                                          </p:val>
                                        </p:tav>
                                        <p:tav tm="100000">
                                          <p:val>
                                            <p:strVal val="#ppt_x"/>
                                          </p:val>
                                        </p:tav>
                                      </p:tavLst>
                                    </p:anim>
                                    <p:anim calcmode="lin" valueType="num">
                                      <p:cBhvr additive="base">
                                        <p:cTn id="8" dur="2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3"/>
          <a:srcRect r="9062"/>
          <a:stretch>
            <a:fillRect/>
          </a:stretch>
        </p:blipFill>
        <p:spPr bwMode="auto">
          <a:xfrm>
            <a:off x="457200" y="1066799"/>
            <a:ext cx="8305800" cy="5499963"/>
          </a:xfrm>
          <a:prstGeom prst="rect">
            <a:avLst/>
          </a:prstGeom>
          <a:noFill/>
          <a:ln w="9525">
            <a:noFill/>
            <a:miter lim="800000"/>
            <a:headEnd/>
            <a:tailEnd/>
          </a:ln>
        </p:spPr>
      </p:pic>
      <p:sp>
        <p:nvSpPr>
          <p:cNvPr id="3" name="Oval 2"/>
          <p:cNvSpPr/>
          <p:nvPr/>
        </p:nvSpPr>
        <p:spPr>
          <a:xfrm>
            <a:off x="457200" y="2438400"/>
            <a:ext cx="2514600"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pPr>
              <a:defRPr/>
            </a:pPr>
            <a:fld id="{36069072-7794-43A5-B8C3-7D497772C19B}" type="slidenum">
              <a:rPr lang="en-US" smtClean="0"/>
              <a:pPr>
                <a:defRPr/>
              </a:pPr>
              <a:t>15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2000" fill="hold"/>
                                        <p:tgtEl>
                                          <p:spTgt spid="3"/>
                                        </p:tgtEl>
                                        <p:attrNameLst>
                                          <p:attrName>ppt_x</p:attrName>
                                        </p:attrNameLst>
                                      </p:cBhvr>
                                      <p:tavLst>
                                        <p:tav tm="0">
                                          <p:val>
                                            <p:strVal val="0-#ppt_w/2"/>
                                          </p:val>
                                        </p:tav>
                                        <p:tav tm="100000">
                                          <p:val>
                                            <p:strVal val="#ppt_x"/>
                                          </p:val>
                                        </p:tav>
                                      </p:tavLst>
                                    </p:anim>
                                    <p:anim calcmode="lin" valueType="num">
                                      <p:cBhvr additive="base">
                                        <p:cTn id="8" dur="20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152400" y="990600"/>
            <a:ext cx="8763000"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Char char="•"/>
              <a:tabLst/>
            </a:pPr>
            <a:r>
              <a:rPr kumimoji="0" lang="en-US" sz="2800" b="1" i="0" u="none" strike="noStrike" cap="none" normalizeH="0" baseline="0" dirty="0" smtClean="0">
                <a:ln>
                  <a:noFill/>
                </a:ln>
                <a:solidFill>
                  <a:schemeClr val="tx1"/>
                </a:solidFill>
                <a:effectLst/>
                <a:latin typeface="+mn-lt"/>
                <a:ea typeface="Times New Roman" pitchFamily="18" charset="0"/>
                <a:cs typeface="Times New Roman" pitchFamily="18" charset="0"/>
              </a:rPr>
              <a:t>Hyperion Report FSH0002: </a:t>
            </a:r>
          </a:p>
          <a:p>
            <a:pPr marL="0" marR="0" lvl="0" indent="0" defTabSz="914400" rtl="0" eaLnBrk="1" fontAlgn="base" latinLnBrk="0" hangingPunct="1">
              <a:lnSpc>
                <a:spcPct val="100000"/>
              </a:lnSpc>
              <a:spcBef>
                <a:spcPct val="0"/>
              </a:spcBef>
              <a:spcAft>
                <a:spcPct val="0"/>
              </a:spcAft>
              <a:buClrTx/>
              <a:buSzTx/>
              <a:tabLst/>
            </a:pPr>
            <a:r>
              <a:rPr kumimoji="0" lang="en-US" sz="2800" b="1" i="0" u="none" strike="noStrike" cap="none" normalizeH="0" baseline="0" dirty="0" smtClean="0">
                <a:ln>
                  <a:noFill/>
                </a:ln>
                <a:solidFill>
                  <a:schemeClr val="tx1"/>
                </a:solidFill>
                <a:effectLst/>
                <a:latin typeface="+mn-lt"/>
                <a:ea typeface="Times New Roman" pitchFamily="18" charset="0"/>
                <a:cs typeface="Times New Roman" pitchFamily="18" charset="0"/>
              </a:rPr>
              <a:t>Labor</a:t>
            </a:r>
            <a:r>
              <a:rPr kumimoji="0" lang="en-US" sz="2800" b="1" i="0" u="none" strike="noStrike" cap="none" normalizeH="0" dirty="0" smtClean="0">
                <a:ln>
                  <a:noFill/>
                </a:ln>
                <a:solidFill>
                  <a:schemeClr val="tx1"/>
                </a:solidFill>
                <a:effectLst/>
                <a:latin typeface="+mn-lt"/>
                <a:ea typeface="Times New Roman" pitchFamily="18" charset="0"/>
                <a:cs typeface="Times New Roman" pitchFamily="18" charset="0"/>
              </a:rPr>
              <a:t> </a:t>
            </a:r>
            <a:r>
              <a:rPr kumimoji="0" lang="en-US" sz="2800" b="1" i="0" u="none" strike="noStrike" cap="none" normalizeH="0" baseline="0" dirty="0" smtClean="0">
                <a:ln>
                  <a:noFill/>
                </a:ln>
                <a:solidFill>
                  <a:schemeClr val="tx1"/>
                </a:solidFill>
                <a:effectLst/>
                <a:latin typeface="+mn-lt"/>
                <a:ea typeface="Times New Roman" pitchFamily="18" charset="0"/>
                <a:cs typeface="Times New Roman" pitchFamily="18" charset="0"/>
              </a:rPr>
              <a:t>Distribution Report</a:t>
            </a:r>
            <a:endParaRPr kumimoji="0" lang="en-US" sz="2800" b="0" i="0" u="none" strike="noStrike" cap="none" normalizeH="0" baseline="0" dirty="0" smtClean="0">
              <a:ln>
                <a:noFill/>
              </a:ln>
              <a:solidFill>
                <a:schemeClr val="tx1"/>
              </a:solidFill>
              <a:effectLst/>
              <a:latin typeface="+mn-lt"/>
              <a:ea typeface="Times New Roman" pitchFamily="18" charset="0"/>
              <a:cs typeface="Times New Roman" pitchFamily="18" charset="0"/>
            </a:endParaRPr>
          </a:p>
          <a:p>
            <a:pPr marL="0" marR="0" lvl="0" indent="0" defTabSz="914400" rtl="0" eaLnBrk="1" fontAlgn="base" latinLnBrk="0" hangingPunct="1">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mn-lt"/>
                <a:ea typeface="Times New Roman" pitchFamily="18" charset="0"/>
                <a:cs typeface="Times New Roman" pitchFamily="18" charset="0"/>
              </a:rPr>
              <a:t>This report can be found in the Finance Production Reports folder, and will allow you to verify whether the organization labor distributions are current and accurate.</a:t>
            </a:r>
            <a:endParaRPr kumimoji="0" lang="en-US" sz="2800" b="0" i="0" u="none" strike="noStrike" cap="none" normalizeH="0" baseline="0" dirty="0" smtClean="0">
              <a:ln>
                <a:noFill/>
              </a:ln>
              <a:solidFill>
                <a:schemeClr val="tx1"/>
              </a:solidFill>
              <a:effectLst/>
              <a:latin typeface="+mn-lt"/>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r>
              <a:rPr kumimoji="0" lang="en-US" sz="2800" b="1" i="0" u="none" strike="noStrike" cap="none" normalizeH="0" baseline="0" dirty="0" smtClean="0">
                <a:ln>
                  <a:noFill/>
                </a:ln>
                <a:solidFill>
                  <a:schemeClr val="tx1"/>
                </a:solidFill>
                <a:effectLst/>
                <a:latin typeface="+mn-lt"/>
                <a:ea typeface="Times New Roman" pitchFamily="18" charset="0"/>
                <a:cs typeface="Times New Roman" pitchFamily="18" charset="0"/>
              </a:rPr>
              <a:t>Banner Form FGIBAVL</a:t>
            </a:r>
            <a:endParaRPr lang="en-US" sz="2800" dirty="0" smtClean="0">
              <a:latin typeface="+mn-lt"/>
              <a:ea typeface="Times New Roman" pitchFamily="18"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mn-lt"/>
                <a:ea typeface="Times New Roman" pitchFamily="18" charset="0"/>
                <a:cs typeface="Times New Roman" pitchFamily="18" charset="0"/>
              </a:rPr>
              <a:t> Budget Availability Status Form – allows you to query by index code or specific Fund/Organization combination and check the available balance at org level 5 and fund. </a:t>
            </a:r>
            <a:endParaRPr kumimoji="0" lang="en-US" sz="2800" b="0" i="0" u="none" strike="noStrike" cap="none" normalizeH="0" baseline="0" dirty="0" smtClean="0">
              <a:ln>
                <a:noFill/>
              </a:ln>
              <a:solidFill>
                <a:schemeClr val="tx1"/>
              </a:solidFill>
              <a:effectLst/>
              <a:latin typeface="+mn-lt"/>
              <a:cs typeface="Arial" pitchFamily="34" charset="0"/>
            </a:endParaRPr>
          </a:p>
        </p:txBody>
      </p:sp>
      <p:sp>
        <p:nvSpPr>
          <p:cNvPr id="3" name="Slide Number Placeholder 2"/>
          <p:cNvSpPr>
            <a:spLocks noGrp="1"/>
          </p:cNvSpPr>
          <p:nvPr>
            <p:ph type="sldNum" sz="quarter" idx="12"/>
          </p:nvPr>
        </p:nvSpPr>
        <p:spPr/>
        <p:txBody>
          <a:bodyPr/>
          <a:lstStyle/>
          <a:p>
            <a:pPr>
              <a:defRPr/>
            </a:pPr>
            <a:fld id="{36069072-7794-43A5-B8C3-7D497772C19B}"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ChangeArrowheads="1"/>
          </p:cNvSpPr>
          <p:nvPr/>
        </p:nvSpPr>
        <p:spPr bwMode="auto">
          <a:xfrm>
            <a:off x="2619276" y="685800"/>
            <a:ext cx="4238724"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1" i="1" u="none" strike="noStrike" cap="none" normalizeH="0" baseline="0" dirty="0" smtClean="0">
                <a:ln>
                  <a:noFill/>
                </a:ln>
                <a:solidFill>
                  <a:schemeClr val="tx1"/>
                </a:solidFill>
                <a:effectLst/>
                <a:latin typeface="+mn-lt"/>
                <a:ea typeface="Times New Roman" pitchFamily="18" charset="0"/>
                <a:cs typeface="Times New Roman" pitchFamily="18" charset="0"/>
              </a:rPr>
              <a:t>FGIBAVL shows you Available Balance</a:t>
            </a:r>
            <a:endParaRPr kumimoji="0" lang="en-US" b="0" i="0" u="none" strike="noStrike" cap="none" normalizeH="0" baseline="0" dirty="0" smtClean="0">
              <a:ln>
                <a:noFill/>
              </a:ln>
              <a:solidFill>
                <a:schemeClr val="tx1"/>
              </a:solidFill>
              <a:effectLst/>
              <a:latin typeface="+mn-lt"/>
              <a:cs typeface="Arial" pitchFamily="34" charset="0"/>
            </a:endParaRPr>
          </a:p>
        </p:txBody>
      </p:sp>
      <p:pic>
        <p:nvPicPr>
          <p:cNvPr id="9218" name="Picture 2"/>
          <p:cNvPicPr>
            <a:picLocks noChangeAspect="1" noChangeArrowheads="1"/>
          </p:cNvPicPr>
          <p:nvPr/>
        </p:nvPicPr>
        <p:blipFill>
          <a:blip r:embed="rId3"/>
          <a:srcRect/>
          <a:stretch>
            <a:fillRect/>
          </a:stretch>
        </p:blipFill>
        <p:spPr bwMode="auto">
          <a:xfrm>
            <a:off x="609600" y="1285997"/>
            <a:ext cx="7848600" cy="5572003"/>
          </a:xfrm>
          <a:prstGeom prst="rect">
            <a:avLst/>
          </a:prstGeom>
          <a:noFill/>
          <a:ln w="9525">
            <a:noFill/>
            <a:miter lim="800000"/>
            <a:headEnd/>
            <a:tailEnd/>
          </a:ln>
        </p:spPr>
      </p:pic>
      <p:sp>
        <p:nvSpPr>
          <p:cNvPr id="4" name="Oval 3"/>
          <p:cNvSpPr/>
          <p:nvPr/>
        </p:nvSpPr>
        <p:spPr>
          <a:xfrm>
            <a:off x="2743200" y="2057400"/>
            <a:ext cx="1600200" cy="533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7010400" y="3581400"/>
            <a:ext cx="990600"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p>
            <a:pPr>
              <a:defRPr/>
            </a:pPr>
            <a:fld id="{36069072-7794-43A5-B8C3-7D497772C19B}" type="slidenum">
              <a:rPr lang="en-US" smtClean="0"/>
              <a:pPr>
                <a:defRPr/>
              </a:pPr>
              <a:t>17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0-#ppt_w/2"/>
                                          </p:val>
                                        </p:tav>
                                        <p:tav tm="100000">
                                          <p:val>
                                            <p:strVal val="#ppt_x"/>
                                          </p:val>
                                        </p:tav>
                                      </p:tavLst>
                                    </p:anim>
                                    <p:anim calcmode="lin" valueType="num">
                                      <p:cBhvr additive="base">
                                        <p:cTn id="8" dur="20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2000" fill="hold"/>
                                        <p:tgtEl>
                                          <p:spTgt spid="5"/>
                                        </p:tgtEl>
                                        <p:attrNameLst>
                                          <p:attrName>ppt_x</p:attrName>
                                        </p:attrNameLst>
                                      </p:cBhvr>
                                      <p:tavLst>
                                        <p:tav tm="0">
                                          <p:val>
                                            <p:strVal val="0-#ppt_w/2"/>
                                          </p:val>
                                        </p:tav>
                                        <p:tav tm="100000">
                                          <p:val>
                                            <p:strVal val="#ppt_x"/>
                                          </p:val>
                                        </p:tav>
                                      </p:tavLst>
                                    </p:anim>
                                    <p:anim calcmode="lin" valueType="num">
                                      <p:cBhvr additive="base">
                                        <p:cTn id="14" dur="2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ChangeArrowheads="1"/>
          </p:cNvSpPr>
          <p:nvPr/>
        </p:nvSpPr>
        <p:spPr bwMode="auto">
          <a:xfrm>
            <a:off x="228601" y="1896070"/>
            <a:ext cx="800100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mn-lt"/>
                <a:ea typeface="Times New Roman" pitchFamily="18" charset="0"/>
                <a:cs typeface="Times New Roman" pitchFamily="18" charset="0"/>
              </a:rPr>
              <a:t>Banner form FGIBDST</a:t>
            </a:r>
            <a:r>
              <a:rPr kumimoji="0" lang="en-US" sz="2400" b="0" i="0" u="none" strike="noStrike" cap="none" normalizeH="0" baseline="0" dirty="0" smtClean="0">
                <a:ln>
                  <a:noFill/>
                </a:ln>
                <a:solidFill>
                  <a:schemeClr val="tx1"/>
                </a:solidFill>
                <a:effectLst/>
                <a:latin typeface="+mn-lt"/>
                <a:ea typeface="Times New Roman" pitchFamily="18" charset="0"/>
                <a:cs typeface="Times New Roman" pitchFamily="18" charset="0"/>
              </a:rPr>
              <a:t>, Organizational Budget Status Form – allows you to query by index code and check the available balance. </a:t>
            </a:r>
          </a:p>
          <a:p>
            <a:pPr marL="0" marR="0" lvl="0" indent="0" algn="just" defTabSz="914400" rtl="0" eaLnBrk="1" fontAlgn="base" latinLnBrk="0" hangingPunct="1">
              <a:lnSpc>
                <a:spcPct val="100000"/>
              </a:lnSpc>
              <a:spcBef>
                <a:spcPct val="0"/>
              </a:spcBef>
              <a:spcAft>
                <a:spcPct val="0"/>
              </a:spcAft>
              <a:buClrTx/>
              <a:buSzTx/>
              <a:buFontTx/>
              <a:buChar char="•"/>
              <a:tabLst/>
            </a:pPr>
            <a:endParaRPr lang="en-US" sz="2400" dirty="0" smtClean="0">
              <a:latin typeface="+mn-lt"/>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Char char="•"/>
              <a:tabLst/>
            </a:pPr>
            <a:endParaRPr kumimoji="0" lang="en-US" sz="2400" b="0" i="0" u="none" strike="noStrike" cap="none" normalizeH="0" baseline="0" dirty="0" smtClean="0">
              <a:ln>
                <a:noFill/>
              </a:ln>
              <a:solidFill>
                <a:schemeClr val="tx1"/>
              </a:solidFill>
              <a:effectLst/>
              <a:latin typeface="+mn-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1" i="1" u="none" strike="noStrike" cap="none" normalizeH="0" baseline="0" dirty="0" smtClean="0">
                <a:ln>
                  <a:noFill/>
                </a:ln>
                <a:solidFill>
                  <a:schemeClr val="tx1"/>
                </a:solidFill>
                <a:effectLst/>
                <a:latin typeface="+mn-lt"/>
                <a:ea typeface="Times New Roman" pitchFamily="18" charset="0"/>
                <a:cs typeface="Times New Roman" pitchFamily="18" charset="0"/>
              </a:rPr>
              <a:t>FGIBDST shows you  Available Balance for an index or fund.</a:t>
            </a:r>
            <a:endParaRPr kumimoji="0" lang="en-US" sz="2400" b="0" i="0" u="none" strike="noStrike" cap="none" normalizeH="0" baseline="0" dirty="0" smtClean="0">
              <a:ln>
                <a:noFill/>
              </a:ln>
              <a:solidFill>
                <a:schemeClr val="tx1"/>
              </a:solidFill>
              <a:effectLst/>
              <a:latin typeface="+mn-lt"/>
              <a:cs typeface="Arial" pitchFamily="34" charset="0"/>
            </a:endParaRPr>
          </a:p>
        </p:txBody>
      </p:sp>
      <p:sp>
        <p:nvSpPr>
          <p:cNvPr id="3" name="Slide Number Placeholder 2"/>
          <p:cNvSpPr>
            <a:spLocks noGrp="1"/>
          </p:cNvSpPr>
          <p:nvPr>
            <p:ph type="sldNum" sz="quarter" idx="12"/>
          </p:nvPr>
        </p:nvSpPr>
        <p:spPr/>
        <p:txBody>
          <a:bodyPr/>
          <a:lstStyle/>
          <a:p>
            <a:pPr>
              <a:defRPr/>
            </a:pPr>
            <a:fld id="{36069072-7794-43A5-B8C3-7D497772C19B}"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3905" name="Picture 1"/>
          <p:cNvPicPr>
            <a:picLocks noChangeAspect="1" noChangeArrowheads="1"/>
          </p:cNvPicPr>
          <p:nvPr/>
        </p:nvPicPr>
        <p:blipFill>
          <a:blip r:embed="rId3"/>
          <a:srcRect/>
          <a:stretch>
            <a:fillRect/>
          </a:stretch>
        </p:blipFill>
        <p:spPr bwMode="auto">
          <a:xfrm>
            <a:off x="381000" y="624620"/>
            <a:ext cx="8458200" cy="6004780"/>
          </a:xfrm>
          <a:prstGeom prst="rect">
            <a:avLst/>
          </a:prstGeom>
          <a:noFill/>
          <a:ln w="9525">
            <a:noFill/>
            <a:miter lim="800000"/>
            <a:headEnd/>
            <a:tailEnd/>
          </a:ln>
        </p:spPr>
      </p:pic>
      <p:sp>
        <p:nvSpPr>
          <p:cNvPr id="3" name="Oval 2"/>
          <p:cNvSpPr/>
          <p:nvPr/>
        </p:nvSpPr>
        <p:spPr>
          <a:xfrm>
            <a:off x="533400" y="1981200"/>
            <a:ext cx="1600200"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7162800" y="3810000"/>
            <a:ext cx="1143000" cy="914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p:cNvSpPr>
            <a:spLocks noGrp="1"/>
          </p:cNvSpPr>
          <p:nvPr>
            <p:ph type="sldNum" sz="quarter" idx="12"/>
          </p:nvPr>
        </p:nvSpPr>
        <p:spPr/>
        <p:txBody>
          <a:bodyPr/>
          <a:lstStyle/>
          <a:p>
            <a:pPr>
              <a:defRPr/>
            </a:pPr>
            <a:fld id="{36069072-7794-43A5-B8C3-7D497772C19B}" type="slidenum">
              <a:rPr lang="en-US" smtClean="0"/>
              <a:pPr>
                <a:defRPr/>
              </a:pPr>
              <a:t>19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2000" fill="hold"/>
                                        <p:tgtEl>
                                          <p:spTgt spid="3"/>
                                        </p:tgtEl>
                                        <p:attrNameLst>
                                          <p:attrName>ppt_x</p:attrName>
                                        </p:attrNameLst>
                                      </p:cBhvr>
                                      <p:tavLst>
                                        <p:tav tm="0">
                                          <p:val>
                                            <p:strVal val="0-#ppt_w/2"/>
                                          </p:val>
                                        </p:tav>
                                        <p:tav tm="100000">
                                          <p:val>
                                            <p:strVal val="#ppt_x"/>
                                          </p:val>
                                        </p:tav>
                                      </p:tavLst>
                                    </p:anim>
                                    <p:anim calcmode="lin" valueType="num">
                                      <p:cBhvr additive="base">
                                        <p:cTn id="8" dur="20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2000" fill="hold"/>
                                        <p:tgtEl>
                                          <p:spTgt spid="4"/>
                                        </p:tgtEl>
                                        <p:attrNameLst>
                                          <p:attrName>ppt_x</p:attrName>
                                        </p:attrNameLst>
                                      </p:cBhvr>
                                      <p:tavLst>
                                        <p:tav tm="0">
                                          <p:val>
                                            <p:strVal val="0-#ppt_w/2"/>
                                          </p:val>
                                        </p:tav>
                                        <p:tav tm="100000">
                                          <p:val>
                                            <p:strVal val="#ppt_x"/>
                                          </p:val>
                                        </p:tav>
                                      </p:tavLst>
                                    </p:anim>
                                    <p:anim calcmode="lin" valueType="num">
                                      <p:cBhvr additive="base">
                                        <p:cTn id="14" dur="2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90650"/>
          </a:xfrm>
        </p:spPr>
        <p:txBody>
          <a:bodyPr/>
          <a:lstStyle/>
          <a:p>
            <a:pPr algn="ctr"/>
            <a:r>
              <a:rPr lang="en-US" dirty="0" smtClean="0"/>
              <a:t>Who and what are Affected by NSF Reject?</a:t>
            </a:r>
            <a:endParaRPr lang="en-US" dirty="0"/>
          </a:p>
        </p:txBody>
      </p:sp>
      <p:sp>
        <p:nvSpPr>
          <p:cNvPr id="3" name="Content Placeholder 2"/>
          <p:cNvSpPr>
            <a:spLocks noGrp="1"/>
          </p:cNvSpPr>
          <p:nvPr>
            <p:ph idx="1"/>
          </p:nvPr>
        </p:nvSpPr>
        <p:spPr/>
        <p:txBody>
          <a:bodyPr/>
          <a:lstStyle/>
          <a:p>
            <a:pPr>
              <a:buNone/>
            </a:pPr>
            <a:r>
              <a:rPr lang="en-US" dirty="0" smtClean="0"/>
              <a:t>NSF is set to reject in Banner for:</a:t>
            </a:r>
          </a:p>
          <a:p>
            <a:pPr lvl="0"/>
            <a:r>
              <a:rPr lang="en-US" dirty="0" smtClean="0"/>
              <a:t>Level 5 Organization and Fund Level 3 for I&amp;G funds</a:t>
            </a:r>
          </a:p>
          <a:p>
            <a:pPr lvl="0"/>
            <a:r>
              <a:rPr lang="en-US" dirty="0" smtClean="0"/>
              <a:t>Level 5 Organization and Fund Level 3 for Unrestricted Research indices</a:t>
            </a:r>
          </a:p>
          <a:p>
            <a:pPr lvl="0"/>
            <a:r>
              <a:rPr lang="en-US" dirty="0" smtClean="0"/>
              <a:t>Level 5 Organization and Fund Level 3 Unrestricted Public Service indices including non-endowed spending indices</a:t>
            </a:r>
          </a:p>
          <a:p>
            <a:pPr lvl="0"/>
            <a:r>
              <a:rPr lang="en-US" dirty="0" smtClean="0"/>
              <a:t>Athletics at Organization Level 6</a:t>
            </a:r>
          </a:p>
          <a:p>
            <a:endParaRPr lang="en-US" dirty="0"/>
          </a:p>
        </p:txBody>
      </p:sp>
      <p:sp>
        <p:nvSpPr>
          <p:cNvPr id="4" name="Slide Number Placeholder 3"/>
          <p:cNvSpPr>
            <a:spLocks noGrp="1"/>
          </p:cNvSpPr>
          <p:nvPr>
            <p:ph type="sldNum" sz="quarter" idx="12"/>
          </p:nvPr>
        </p:nvSpPr>
        <p:spPr/>
        <p:txBody>
          <a:bodyPr/>
          <a:lstStyle/>
          <a:p>
            <a:pPr>
              <a:defRPr/>
            </a:pPr>
            <a:fld id="{36069072-7794-43A5-B8C3-7D497772C19B}"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25955" name="Rectangle 3"/>
          <p:cNvSpPr>
            <a:spLocks noChangeArrowheads="1"/>
          </p:cNvSpPr>
          <p:nvPr/>
        </p:nvSpPr>
        <p:spPr bwMode="auto">
          <a:xfrm>
            <a:off x="838200" y="725269"/>
            <a:ext cx="73152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mn-lt"/>
                <a:ea typeface="Times New Roman" pitchFamily="18" charset="0"/>
                <a:cs typeface="Times New Roman" pitchFamily="18" charset="0"/>
              </a:rPr>
              <a:t>By </a:t>
            </a:r>
            <a:r>
              <a:rPr kumimoji="0" lang="en-US" b="0" i="0" u="none" strike="noStrike" cap="none" normalizeH="0" baseline="0" dirty="0" err="1" smtClean="0">
                <a:ln>
                  <a:noFill/>
                </a:ln>
                <a:solidFill>
                  <a:schemeClr val="tx1"/>
                </a:solidFill>
                <a:effectLst/>
                <a:latin typeface="+mn-lt"/>
                <a:ea typeface="Times New Roman" pitchFamily="18" charset="0"/>
                <a:cs typeface="Times New Roman" pitchFamily="18" charset="0"/>
              </a:rPr>
              <a:t>unchecking</a:t>
            </a:r>
            <a:r>
              <a:rPr kumimoji="0" lang="en-US" b="0" i="0" u="none" strike="noStrike" cap="none" normalizeH="0" baseline="0" dirty="0" smtClean="0">
                <a:ln>
                  <a:noFill/>
                </a:ln>
                <a:solidFill>
                  <a:schemeClr val="tx1"/>
                </a:solidFill>
                <a:effectLst/>
                <a:latin typeface="+mn-lt"/>
                <a:ea typeface="Times New Roman" pitchFamily="18" charset="0"/>
                <a:cs typeface="Times New Roman" pitchFamily="18" charset="0"/>
              </a:rPr>
              <a:t> the “Include Revenue Accounts” box, this form will give you fund results, as below:</a:t>
            </a:r>
            <a:endParaRPr kumimoji="0" lang="en-US" b="0" i="0" u="none" strike="noStrike" cap="none" normalizeH="0" baseline="0" dirty="0" smtClean="0">
              <a:ln>
                <a:noFill/>
              </a:ln>
              <a:solidFill>
                <a:schemeClr val="tx1"/>
              </a:solidFill>
              <a:effectLst/>
              <a:latin typeface="+mn-lt"/>
              <a:cs typeface="Arial" pitchFamily="34" charset="0"/>
            </a:endParaRPr>
          </a:p>
        </p:txBody>
      </p:sp>
      <p:pic>
        <p:nvPicPr>
          <p:cNvPr id="125956" name="Picture 4"/>
          <p:cNvPicPr>
            <a:picLocks noChangeAspect="1" noChangeArrowheads="1"/>
          </p:cNvPicPr>
          <p:nvPr/>
        </p:nvPicPr>
        <p:blipFill>
          <a:blip r:embed="rId3"/>
          <a:srcRect/>
          <a:stretch>
            <a:fillRect/>
          </a:stretch>
        </p:blipFill>
        <p:spPr bwMode="auto">
          <a:xfrm>
            <a:off x="914400" y="1372088"/>
            <a:ext cx="7620000" cy="5409712"/>
          </a:xfrm>
          <a:prstGeom prst="rect">
            <a:avLst/>
          </a:prstGeom>
          <a:noFill/>
          <a:ln w="9525">
            <a:noFill/>
            <a:miter lim="800000"/>
            <a:headEnd/>
            <a:tailEnd/>
          </a:ln>
        </p:spPr>
      </p:pic>
      <p:sp>
        <p:nvSpPr>
          <p:cNvPr id="6" name="Oval 5"/>
          <p:cNvSpPr/>
          <p:nvPr/>
        </p:nvSpPr>
        <p:spPr>
          <a:xfrm>
            <a:off x="1066800" y="2895600"/>
            <a:ext cx="175260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7010400" y="5943600"/>
            <a:ext cx="1143000"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p:txBody>
          <a:bodyPr/>
          <a:lstStyle/>
          <a:p>
            <a:pPr>
              <a:defRPr/>
            </a:pPr>
            <a:fld id="{36069072-7794-43A5-B8C3-7D497772C19B}" type="slidenum">
              <a:rPr lang="en-US" smtClean="0"/>
              <a:pPr>
                <a:defRPr/>
              </a:pPr>
              <a:t>20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0-#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2000" fill="hold"/>
                                        <p:tgtEl>
                                          <p:spTgt spid="7"/>
                                        </p:tgtEl>
                                        <p:attrNameLst>
                                          <p:attrName>ppt_x</p:attrName>
                                        </p:attrNameLst>
                                      </p:cBhvr>
                                      <p:tavLst>
                                        <p:tav tm="0">
                                          <p:val>
                                            <p:strVal val="0-#ppt_w/2"/>
                                          </p:val>
                                        </p:tav>
                                        <p:tav tm="100000">
                                          <p:val>
                                            <p:strVal val="#ppt_x"/>
                                          </p:val>
                                        </p:tav>
                                      </p:tavLst>
                                    </p:anim>
                                    <p:anim calcmode="lin" valueType="num">
                                      <p:cBhvr additive="base">
                                        <p:cTn id="14" dur="20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Avoiding NSF</a:t>
            </a:r>
            <a:endParaRPr lang="en-US" dirty="0"/>
          </a:p>
        </p:txBody>
      </p:sp>
      <p:sp>
        <p:nvSpPr>
          <p:cNvPr id="3" name="Content Placeholder 2"/>
          <p:cNvSpPr>
            <a:spLocks noGrp="1"/>
          </p:cNvSpPr>
          <p:nvPr>
            <p:ph idx="1"/>
          </p:nvPr>
        </p:nvSpPr>
        <p:spPr>
          <a:xfrm>
            <a:off x="457200" y="2286001"/>
            <a:ext cx="8229600" cy="3809999"/>
          </a:xfrm>
        </p:spPr>
        <p:txBody>
          <a:bodyPr/>
          <a:lstStyle/>
          <a:p>
            <a:pPr lvl="0"/>
            <a:r>
              <a:rPr lang="en-US" sz="2400" dirty="0" smtClean="0"/>
              <a:t>Accurately </a:t>
            </a:r>
            <a:r>
              <a:rPr lang="en-US" sz="2400" b="1" dirty="0" smtClean="0"/>
              <a:t>budget </a:t>
            </a:r>
            <a:r>
              <a:rPr lang="en-US" sz="2400" dirty="0" smtClean="0"/>
              <a:t>within Banner all your current unrestricted indices.</a:t>
            </a:r>
          </a:p>
          <a:p>
            <a:pPr lvl="0"/>
            <a:r>
              <a:rPr lang="en-US" sz="2400" dirty="0" smtClean="0"/>
              <a:t>Timely r</a:t>
            </a:r>
            <a:r>
              <a:rPr lang="en-US" sz="2400" b="1" dirty="0" smtClean="0"/>
              <a:t>econcile</a:t>
            </a:r>
            <a:r>
              <a:rPr lang="en-US" sz="2400" dirty="0" smtClean="0"/>
              <a:t> all indices to verify that expenses are complete and accurate (especially transactions that are uploaded to the banner system bypassing central accounting approval).</a:t>
            </a:r>
          </a:p>
          <a:p>
            <a:pPr lvl="0"/>
            <a:r>
              <a:rPr lang="en-US" sz="2400" dirty="0" smtClean="0"/>
              <a:t>Since salaries comprise about 80% of most budget, </a:t>
            </a:r>
            <a:r>
              <a:rPr lang="en-US" sz="2400" b="1" dirty="0" smtClean="0"/>
              <a:t>verify labor</a:t>
            </a:r>
            <a:r>
              <a:rPr lang="en-US" sz="2400" dirty="0" smtClean="0"/>
              <a:t> distribution and reconcile salary changes on a timely basis.</a:t>
            </a:r>
          </a:p>
          <a:p>
            <a:pPr lvl="0">
              <a:buNone/>
            </a:pPr>
            <a:endParaRPr lang="en-US" sz="2400" dirty="0" smtClean="0"/>
          </a:p>
        </p:txBody>
      </p:sp>
      <p:sp>
        <p:nvSpPr>
          <p:cNvPr id="4" name="Slide Number Placeholder 3"/>
          <p:cNvSpPr>
            <a:spLocks noGrp="1"/>
          </p:cNvSpPr>
          <p:nvPr>
            <p:ph type="sldNum" sz="quarter" idx="12"/>
          </p:nvPr>
        </p:nvSpPr>
        <p:spPr/>
        <p:txBody>
          <a:bodyPr/>
          <a:lstStyle/>
          <a:p>
            <a:pPr>
              <a:defRPr/>
            </a:pPr>
            <a:fld id="{36069072-7794-43A5-B8C3-7D497772C19B}" type="slidenum">
              <a:rPr lang="en-US" smtClean="0"/>
              <a:pPr>
                <a:defRPr/>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Avoiding NSF</a:t>
            </a:r>
            <a:endParaRPr lang="en-US" dirty="0"/>
          </a:p>
        </p:txBody>
      </p:sp>
      <p:sp>
        <p:nvSpPr>
          <p:cNvPr id="3" name="Content Placeholder 2"/>
          <p:cNvSpPr>
            <a:spLocks noGrp="1"/>
          </p:cNvSpPr>
          <p:nvPr>
            <p:ph idx="1"/>
          </p:nvPr>
        </p:nvSpPr>
        <p:spPr>
          <a:xfrm>
            <a:off x="457200" y="2362201"/>
            <a:ext cx="8229600" cy="3352799"/>
          </a:xfrm>
        </p:spPr>
        <p:txBody>
          <a:bodyPr/>
          <a:lstStyle/>
          <a:p>
            <a:r>
              <a:rPr lang="en-US" sz="2400" b="1" dirty="0" smtClean="0"/>
              <a:t>Process </a:t>
            </a:r>
            <a:r>
              <a:rPr lang="en-US" sz="2400" dirty="0" smtClean="0"/>
              <a:t>Salary </a:t>
            </a:r>
            <a:r>
              <a:rPr lang="en-US" sz="2400" b="1" dirty="0" smtClean="0"/>
              <a:t>Reallocations</a:t>
            </a:r>
            <a:r>
              <a:rPr lang="en-US" sz="2400" dirty="0" smtClean="0"/>
              <a:t> and </a:t>
            </a:r>
            <a:r>
              <a:rPr lang="en-US" sz="2400" b="1" dirty="0" smtClean="0"/>
              <a:t>Labor Distribution</a:t>
            </a:r>
            <a:r>
              <a:rPr lang="en-US" sz="2400" dirty="0" smtClean="0"/>
              <a:t> changes in a </a:t>
            </a:r>
            <a:r>
              <a:rPr lang="en-US" sz="2400" b="1" dirty="0" smtClean="0"/>
              <a:t>timely</a:t>
            </a:r>
            <a:r>
              <a:rPr lang="en-US" sz="2400" dirty="0" smtClean="0"/>
              <a:t> fashion.</a:t>
            </a:r>
            <a:endParaRPr lang="en-US" sz="2400" b="1" dirty="0" smtClean="0"/>
          </a:p>
          <a:p>
            <a:pPr lvl="0"/>
            <a:r>
              <a:rPr lang="en-US" sz="2400" b="1" dirty="0" smtClean="0"/>
              <a:t>Review </a:t>
            </a:r>
            <a:r>
              <a:rPr lang="en-US" sz="2400" dirty="0" smtClean="0"/>
              <a:t>outstanding </a:t>
            </a:r>
            <a:r>
              <a:rPr lang="en-US" sz="2400" b="1" dirty="0" smtClean="0"/>
              <a:t>Purchasing Orders</a:t>
            </a:r>
            <a:r>
              <a:rPr lang="en-US" sz="2400" dirty="0" smtClean="0"/>
              <a:t> for need and appropriateness.</a:t>
            </a:r>
          </a:p>
          <a:p>
            <a:pPr lvl="0"/>
            <a:r>
              <a:rPr lang="en-US" sz="2400" b="1" dirty="0" smtClean="0"/>
              <a:t>Process </a:t>
            </a:r>
            <a:r>
              <a:rPr lang="en-US" sz="2400" dirty="0" smtClean="0"/>
              <a:t>any necessary </a:t>
            </a:r>
            <a:r>
              <a:rPr lang="en-US" sz="2400" b="1" dirty="0" smtClean="0"/>
              <a:t>PO Modifications</a:t>
            </a:r>
            <a:r>
              <a:rPr lang="en-US" sz="2400" dirty="0" smtClean="0"/>
              <a:t> in a timely manner.</a:t>
            </a:r>
          </a:p>
          <a:p>
            <a:pPr lvl="0"/>
            <a:r>
              <a:rPr lang="en-US" sz="2400" b="1" dirty="0" smtClean="0"/>
              <a:t>Renew</a:t>
            </a:r>
            <a:r>
              <a:rPr lang="en-US" sz="2400" dirty="0" smtClean="0"/>
              <a:t> master Purchase Orders </a:t>
            </a:r>
            <a:r>
              <a:rPr lang="en-US" sz="2400" b="1" dirty="0" smtClean="0"/>
              <a:t>on a fiscal year basis</a:t>
            </a:r>
            <a:r>
              <a:rPr lang="en-US" sz="2400" dirty="0" smtClean="0"/>
              <a:t>.</a:t>
            </a:r>
          </a:p>
        </p:txBody>
      </p:sp>
      <p:sp>
        <p:nvSpPr>
          <p:cNvPr id="4" name="Slide Number Placeholder 3"/>
          <p:cNvSpPr>
            <a:spLocks noGrp="1"/>
          </p:cNvSpPr>
          <p:nvPr>
            <p:ph type="sldNum" sz="quarter" idx="12"/>
          </p:nvPr>
        </p:nvSpPr>
        <p:spPr/>
        <p:txBody>
          <a:bodyPr/>
          <a:lstStyle/>
          <a:p>
            <a:pPr>
              <a:defRPr/>
            </a:pPr>
            <a:fld id="{36069072-7794-43A5-B8C3-7D497772C19B}" type="slidenum">
              <a:rPr lang="en-US" smtClean="0"/>
              <a:pPr>
                <a:defRPr/>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Avoiding NSF</a:t>
            </a:r>
            <a:endParaRPr lang="en-US" dirty="0"/>
          </a:p>
        </p:txBody>
      </p:sp>
      <p:sp>
        <p:nvSpPr>
          <p:cNvPr id="3" name="Content Placeholder 2"/>
          <p:cNvSpPr>
            <a:spLocks noGrp="1"/>
          </p:cNvSpPr>
          <p:nvPr>
            <p:ph idx="1"/>
          </p:nvPr>
        </p:nvSpPr>
        <p:spPr>
          <a:xfrm>
            <a:off x="457200" y="2133601"/>
            <a:ext cx="8229600" cy="4495800"/>
          </a:xfrm>
        </p:spPr>
        <p:txBody>
          <a:bodyPr/>
          <a:lstStyle/>
          <a:p>
            <a:pPr lvl="0"/>
            <a:r>
              <a:rPr lang="en-US" sz="2400" b="1" dirty="0" smtClean="0"/>
              <a:t>Liquidate manual encumbrance</a:t>
            </a:r>
            <a:r>
              <a:rPr lang="en-US" sz="2400" dirty="0" smtClean="0"/>
              <a:t> as soon as transaction has been completed/posted to Banner. [This does NOT happen “automatically”!]</a:t>
            </a:r>
          </a:p>
          <a:p>
            <a:pPr lvl="0"/>
            <a:r>
              <a:rPr lang="en-US" sz="2400" dirty="0" smtClean="0"/>
              <a:t> </a:t>
            </a:r>
            <a:r>
              <a:rPr lang="en-US" sz="2400" b="1" dirty="0" smtClean="0"/>
              <a:t>Budget </a:t>
            </a:r>
            <a:r>
              <a:rPr lang="en-US" sz="2400" b="1" dirty="0" smtClean="0"/>
              <a:t>reserves </a:t>
            </a:r>
            <a:r>
              <a:rPr lang="en-US" sz="2400" b="1" dirty="0" smtClean="0"/>
              <a:t>amounts</a:t>
            </a:r>
            <a:r>
              <a:rPr lang="en-US" sz="2400" dirty="0" smtClean="0"/>
              <a:t> that the unit intends to spend in the current fiscal year.</a:t>
            </a:r>
          </a:p>
          <a:p>
            <a:pPr lvl="0"/>
            <a:r>
              <a:rPr lang="en-US" sz="2400" b="1" dirty="0" smtClean="0"/>
              <a:t>Purge</a:t>
            </a:r>
            <a:r>
              <a:rPr lang="en-US" sz="2400" dirty="0" smtClean="0"/>
              <a:t> any pending transactions from Banner system that were initiated but are no longer intended to be completed.</a:t>
            </a:r>
          </a:p>
          <a:p>
            <a:endParaRPr lang="en-US" sz="4400" dirty="0"/>
          </a:p>
        </p:txBody>
      </p:sp>
      <p:sp>
        <p:nvSpPr>
          <p:cNvPr id="4" name="Slide Number Placeholder 3"/>
          <p:cNvSpPr>
            <a:spLocks noGrp="1"/>
          </p:cNvSpPr>
          <p:nvPr>
            <p:ph type="sldNum" sz="quarter" idx="12"/>
          </p:nvPr>
        </p:nvSpPr>
        <p:spPr/>
        <p:txBody>
          <a:bodyPr/>
          <a:lstStyle/>
          <a:p>
            <a:pPr>
              <a:defRPr/>
            </a:pPr>
            <a:fld id="{36069072-7794-43A5-B8C3-7D497772C19B}" type="slidenum">
              <a:rPr lang="en-US" smtClean="0"/>
              <a:pPr>
                <a:defRPr/>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Trouble Shooting NSF</a:t>
            </a:r>
            <a:endParaRPr lang="en-US" dirty="0"/>
          </a:p>
        </p:txBody>
      </p:sp>
      <p:sp>
        <p:nvSpPr>
          <p:cNvPr id="3" name="Content Placeholder 2"/>
          <p:cNvSpPr>
            <a:spLocks noGrp="1"/>
          </p:cNvSpPr>
          <p:nvPr>
            <p:ph idx="1"/>
          </p:nvPr>
        </p:nvSpPr>
        <p:spPr>
          <a:xfrm>
            <a:off x="457200" y="2667001"/>
            <a:ext cx="8229600" cy="1447799"/>
          </a:xfrm>
        </p:spPr>
        <p:txBody>
          <a:bodyPr/>
          <a:lstStyle/>
          <a:p>
            <a:pPr algn="ctr"/>
            <a:r>
              <a:rPr lang="en-US" sz="3600" dirty="0" smtClean="0"/>
              <a:t>Do I have PO’s that span more than one fiscal year?</a:t>
            </a:r>
          </a:p>
          <a:p>
            <a:endParaRPr lang="en-US" sz="4400" dirty="0"/>
          </a:p>
        </p:txBody>
      </p:sp>
      <p:sp>
        <p:nvSpPr>
          <p:cNvPr id="4" name="Slide Number Placeholder 3"/>
          <p:cNvSpPr>
            <a:spLocks noGrp="1"/>
          </p:cNvSpPr>
          <p:nvPr>
            <p:ph type="sldNum" sz="quarter" idx="12"/>
          </p:nvPr>
        </p:nvSpPr>
        <p:spPr/>
        <p:txBody>
          <a:bodyPr/>
          <a:lstStyle/>
          <a:p>
            <a:pPr>
              <a:defRPr/>
            </a:pPr>
            <a:fld id="{36069072-7794-43A5-B8C3-7D497772C19B}" type="slidenum">
              <a:rPr lang="en-US" smtClean="0"/>
              <a:pPr>
                <a:defRPr/>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Trouble Shooting NSF</a:t>
            </a:r>
            <a:endParaRPr lang="en-US" dirty="0"/>
          </a:p>
        </p:txBody>
      </p:sp>
      <p:sp>
        <p:nvSpPr>
          <p:cNvPr id="3" name="Content Placeholder 2"/>
          <p:cNvSpPr>
            <a:spLocks noGrp="1"/>
          </p:cNvSpPr>
          <p:nvPr>
            <p:ph idx="1"/>
          </p:nvPr>
        </p:nvSpPr>
        <p:spPr>
          <a:xfrm>
            <a:off x="457200" y="2133601"/>
            <a:ext cx="8229600" cy="4495800"/>
          </a:xfrm>
        </p:spPr>
        <p:txBody>
          <a:bodyPr/>
          <a:lstStyle/>
          <a:p>
            <a:r>
              <a:rPr lang="en-US" sz="2400" dirty="0" smtClean="0"/>
              <a:t>Banner looks at the remaining amount on a purchase order and assumes it will be spent in the current fiscal year.  </a:t>
            </a:r>
          </a:p>
          <a:p>
            <a:pPr>
              <a:buNone/>
            </a:pPr>
            <a:endParaRPr lang="en-US" sz="2400" dirty="0" smtClean="0"/>
          </a:p>
          <a:p>
            <a:r>
              <a:rPr lang="en-US" sz="2400" dirty="0" smtClean="0"/>
              <a:t>Example: You have a five year purchase order in place for $5,000, and intend to spend $1,000 per year, and only budget $1,000 in Banner.  Banner subtracts the entire $5,000 from your budget, leaving you $4,000 overspent.  </a:t>
            </a:r>
          </a:p>
          <a:p>
            <a:pPr>
              <a:buNone/>
            </a:pPr>
            <a:r>
              <a:rPr lang="en-US" sz="2400" dirty="0" smtClean="0"/>
              <a:t> </a:t>
            </a:r>
          </a:p>
          <a:p>
            <a:r>
              <a:rPr lang="en-US" sz="2400" dirty="0" smtClean="0"/>
              <a:t>Modify multiyear purchase orders with a PO Modification form.  Each purchase order should reflect what is to be spent in the current fiscal year.</a:t>
            </a:r>
          </a:p>
          <a:p>
            <a:pPr>
              <a:buNone/>
            </a:pPr>
            <a:endParaRPr lang="en-US" sz="2400" dirty="0"/>
          </a:p>
        </p:txBody>
      </p:sp>
      <p:sp>
        <p:nvSpPr>
          <p:cNvPr id="4" name="Slide Number Placeholder 3"/>
          <p:cNvSpPr>
            <a:spLocks noGrp="1"/>
          </p:cNvSpPr>
          <p:nvPr>
            <p:ph type="sldNum" sz="quarter" idx="12"/>
          </p:nvPr>
        </p:nvSpPr>
        <p:spPr/>
        <p:txBody>
          <a:bodyPr/>
          <a:lstStyle/>
          <a:p>
            <a:pPr>
              <a:defRPr/>
            </a:pPr>
            <a:fld id="{36069072-7794-43A5-B8C3-7D497772C19B}" type="slidenum">
              <a:rPr lang="en-US" smtClean="0"/>
              <a:pPr>
                <a:defRPr/>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Trouble Shooting NSF</a:t>
            </a:r>
            <a:endParaRPr lang="en-US" dirty="0"/>
          </a:p>
        </p:txBody>
      </p:sp>
      <p:sp>
        <p:nvSpPr>
          <p:cNvPr id="3" name="Content Placeholder 2"/>
          <p:cNvSpPr>
            <a:spLocks noGrp="1"/>
          </p:cNvSpPr>
          <p:nvPr>
            <p:ph idx="1"/>
          </p:nvPr>
        </p:nvSpPr>
        <p:spPr>
          <a:xfrm>
            <a:off x="457200" y="3048001"/>
            <a:ext cx="8229600" cy="1447799"/>
          </a:xfrm>
        </p:spPr>
        <p:txBody>
          <a:bodyPr/>
          <a:lstStyle/>
          <a:p>
            <a:pPr algn="ctr"/>
            <a:r>
              <a:rPr lang="en-US" sz="3600" dirty="0" smtClean="0"/>
              <a:t>Are my labor distributions current and accurate?</a:t>
            </a:r>
          </a:p>
          <a:p>
            <a:pPr>
              <a:buNone/>
            </a:pPr>
            <a:endParaRPr lang="en-US" sz="4400" dirty="0"/>
          </a:p>
        </p:txBody>
      </p:sp>
      <p:sp>
        <p:nvSpPr>
          <p:cNvPr id="4" name="Slide Number Placeholder 3"/>
          <p:cNvSpPr>
            <a:spLocks noGrp="1"/>
          </p:cNvSpPr>
          <p:nvPr>
            <p:ph type="sldNum" sz="quarter" idx="12"/>
          </p:nvPr>
        </p:nvSpPr>
        <p:spPr/>
        <p:txBody>
          <a:bodyPr/>
          <a:lstStyle/>
          <a:p>
            <a:pPr>
              <a:defRPr/>
            </a:pPr>
            <a:fld id="{36069072-7794-43A5-B8C3-7D497772C19B}" type="slidenum">
              <a:rPr lang="en-US" smtClean="0"/>
              <a:pPr>
                <a:defRPr/>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Trouble Shooting NSF</a:t>
            </a:r>
            <a:endParaRPr lang="en-US" dirty="0"/>
          </a:p>
        </p:txBody>
      </p:sp>
      <p:sp>
        <p:nvSpPr>
          <p:cNvPr id="3" name="Content Placeholder 2"/>
          <p:cNvSpPr>
            <a:spLocks noGrp="1"/>
          </p:cNvSpPr>
          <p:nvPr>
            <p:ph idx="1"/>
          </p:nvPr>
        </p:nvSpPr>
        <p:spPr>
          <a:xfrm>
            <a:off x="457200" y="2133601"/>
            <a:ext cx="8229600" cy="4495800"/>
          </a:xfrm>
        </p:spPr>
        <p:txBody>
          <a:bodyPr/>
          <a:lstStyle/>
          <a:p>
            <a:r>
              <a:rPr lang="en-US" sz="2400" b="1" dirty="0" smtClean="0"/>
              <a:t>Reconcile your indices monthly.  </a:t>
            </a:r>
            <a:r>
              <a:rPr lang="en-US" sz="2400" dirty="0" smtClean="0"/>
              <a:t>Labor Distributions can be updated with an EPAF, which you will access through </a:t>
            </a:r>
            <a:r>
              <a:rPr lang="en-US" sz="2400" dirty="0" err="1" smtClean="0"/>
              <a:t>Loboweb</a:t>
            </a:r>
            <a:r>
              <a:rPr lang="en-US" sz="2400" dirty="0" smtClean="0"/>
              <a:t>.  Once the EPAF is approved and posted, the labor distribution will post correctly for future payrolls.</a:t>
            </a:r>
          </a:p>
          <a:p>
            <a:pPr>
              <a:buNone/>
            </a:pPr>
            <a:endParaRPr lang="en-US" sz="2400" dirty="0" smtClean="0"/>
          </a:p>
          <a:p>
            <a:r>
              <a:rPr lang="en-US" sz="2400" dirty="0" smtClean="0"/>
              <a:t>Labor redistributions are made with PZAREDS.   This is how you correct already posted labor that is not in the correct index.  </a:t>
            </a:r>
          </a:p>
          <a:p>
            <a:pPr>
              <a:buNone/>
            </a:pPr>
            <a:endParaRPr lang="en-US" sz="2400" dirty="0" smtClean="0"/>
          </a:p>
          <a:p>
            <a:pPr>
              <a:buNone/>
            </a:pPr>
            <a:endParaRPr lang="en-US" sz="2400" dirty="0"/>
          </a:p>
        </p:txBody>
      </p:sp>
      <p:sp>
        <p:nvSpPr>
          <p:cNvPr id="4" name="Slide Number Placeholder 3"/>
          <p:cNvSpPr>
            <a:spLocks noGrp="1"/>
          </p:cNvSpPr>
          <p:nvPr>
            <p:ph type="sldNum" sz="quarter" idx="12"/>
          </p:nvPr>
        </p:nvSpPr>
        <p:spPr/>
        <p:txBody>
          <a:bodyPr/>
          <a:lstStyle/>
          <a:p>
            <a:pPr>
              <a:defRPr/>
            </a:pPr>
            <a:fld id="{36069072-7794-43A5-B8C3-7D497772C19B}" type="slidenum">
              <a:rPr lang="en-US" smtClean="0"/>
              <a:pPr>
                <a:defRPr/>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Trouble Shooting NSF</a:t>
            </a:r>
            <a:endParaRPr lang="en-US" dirty="0"/>
          </a:p>
        </p:txBody>
      </p:sp>
      <p:sp>
        <p:nvSpPr>
          <p:cNvPr id="3" name="Content Placeholder 2"/>
          <p:cNvSpPr>
            <a:spLocks noGrp="1"/>
          </p:cNvSpPr>
          <p:nvPr>
            <p:ph idx="1"/>
          </p:nvPr>
        </p:nvSpPr>
        <p:spPr>
          <a:xfrm>
            <a:off x="457200" y="3048001"/>
            <a:ext cx="8229600" cy="1447799"/>
          </a:xfrm>
        </p:spPr>
        <p:txBody>
          <a:bodyPr/>
          <a:lstStyle/>
          <a:p>
            <a:pPr algn="ctr">
              <a:buNone/>
            </a:pPr>
            <a:r>
              <a:rPr lang="en-US" sz="4400" dirty="0" smtClean="0"/>
              <a:t>Are my expenses properly charged?</a:t>
            </a:r>
            <a:endParaRPr lang="en-US" sz="4400" dirty="0"/>
          </a:p>
        </p:txBody>
      </p:sp>
      <p:sp>
        <p:nvSpPr>
          <p:cNvPr id="4" name="Slide Number Placeholder 3"/>
          <p:cNvSpPr>
            <a:spLocks noGrp="1"/>
          </p:cNvSpPr>
          <p:nvPr>
            <p:ph type="sldNum" sz="quarter" idx="12"/>
          </p:nvPr>
        </p:nvSpPr>
        <p:spPr/>
        <p:txBody>
          <a:bodyPr/>
          <a:lstStyle/>
          <a:p>
            <a:pPr>
              <a:defRPr/>
            </a:pPr>
            <a:fld id="{36069072-7794-43A5-B8C3-7D497772C19B}" type="slidenum">
              <a:rPr lang="en-US" smtClean="0"/>
              <a:pPr>
                <a:defRPr/>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Trouble Shooting NSF</a:t>
            </a:r>
            <a:endParaRPr lang="en-US" dirty="0"/>
          </a:p>
        </p:txBody>
      </p:sp>
      <p:sp>
        <p:nvSpPr>
          <p:cNvPr id="3" name="Content Placeholder 2"/>
          <p:cNvSpPr>
            <a:spLocks noGrp="1"/>
          </p:cNvSpPr>
          <p:nvPr>
            <p:ph idx="1"/>
          </p:nvPr>
        </p:nvSpPr>
        <p:spPr>
          <a:xfrm>
            <a:off x="457200" y="1981201"/>
            <a:ext cx="8229600" cy="4571999"/>
          </a:xfrm>
        </p:spPr>
        <p:txBody>
          <a:bodyPr/>
          <a:lstStyle/>
          <a:p>
            <a:pPr>
              <a:buFont typeface="Arial" charset="0"/>
              <a:buChar char="•"/>
            </a:pPr>
            <a:r>
              <a:rPr lang="en-US" sz="3200" b="1" dirty="0" smtClean="0"/>
              <a:t>Reconcile your indices monthly.</a:t>
            </a:r>
          </a:p>
          <a:p>
            <a:pPr>
              <a:buNone/>
            </a:pPr>
            <a:r>
              <a:rPr lang="en-US" sz="3200" dirty="0" smtClean="0"/>
              <a:t>  </a:t>
            </a:r>
          </a:p>
          <a:p>
            <a:pPr>
              <a:buFont typeface="Arial" charset="0"/>
              <a:buChar char="•"/>
            </a:pPr>
            <a:r>
              <a:rPr lang="en-US" sz="3200" dirty="0" smtClean="0"/>
              <a:t>See the LEARNs posted at </a:t>
            </a:r>
            <a:r>
              <a:rPr lang="en-US" sz="3200" u="sng" dirty="0" smtClean="0">
                <a:hlinkClick r:id="rId3"/>
              </a:rPr>
              <a:t>http://hsc.unm.edu/financialservices/accounting/learn.shtml</a:t>
            </a:r>
            <a:r>
              <a:rPr lang="en-US" sz="3200" dirty="0" smtClean="0"/>
              <a:t> entitled, </a:t>
            </a:r>
            <a:r>
              <a:rPr lang="en-US" sz="3200" i="1" dirty="0" smtClean="0"/>
              <a:t>Index Reconciliation Fundamentals</a:t>
            </a:r>
            <a:r>
              <a:rPr lang="en-US" sz="3200" dirty="0" smtClean="0"/>
              <a:t>, and </a:t>
            </a:r>
            <a:r>
              <a:rPr lang="en-US" sz="3200" i="1" dirty="0" smtClean="0"/>
              <a:t>Intermediate Index Reconciliation</a:t>
            </a:r>
            <a:r>
              <a:rPr lang="en-US" sz="3200" dirty="0" smtClean="0"/>
              <a:t> for assistance.</a:t>
            </a:r>
          </a:p>
          <a:p>
            <a:pPr algn="ctr">
              <a:buNone/>
            </a:pPr>
            <a:endParaRPr lang="en-US" sz="4400" dirty="0"/>
          </a:p>
        </p:txBody>
      </p:sp>
      <p:sp>
        <p:nvSpPr>
          <p:cNvPr id="4" name="Slide Number Placeholder 3"/>
          <p:cNvSpPr>
            <a:spLocks noGrp="1"/>
          </p:cNvSpPr>
          <p:nvPr>
            <p:ph type="sldNum" sz="quarter" idx="12"/>
          </p:nvPr>
        </p:nvSpPr>
        <p:spPr/>
        <p:txBody>
          <a:bodyPr/>
          <a:lstStyle/>
          <a:p>
            <a:pPr>
              <a:defRPr/>
            </a:pPr>
            <a:fld id="{36069072-7794-43A5-B8C3-7D497772C19B}" type="slidenum">
              <a:rPr lang="en-US" smtClean="0"/>
              <a:pPr>
                <a:defRPr/>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lstStyle/>
          <a:p>
            <a:pPr algn="ctr"/>
            <a:r>
              <a:rPr lang="en-US" dirty="0" smtClean="0"/>
              <a:t>How does Banner Calculate NSF?</a:t>
            </a:r>
            <a:endParaRPr lang="en-US" dirty="0"/>
          </a:p>
        </p:txBody>
      </p:sp>
      <p:sp>
        <p:nvSpPr>
          <p:cNvPr id="3" name="Content Placeholder 2"/>
          <p:cNvSpPr>
            <a:spLocks noGrp="1"/>
          </p:cNvSpPr>
          <p:nvPr>
            <p:ph idx="1"/>
          </p:nvPr>
        </p:nvSpPr>
        <p:spPr>
          <a:xfrm>
            <a:off x="457200" y="2849563"/>
            <a:ext cx="8229600" cy="3627437"/>
          </a:xfrm>
        </p:spPr>
        <p:txBody>
          <a:bodyPr/>
          <a:lstStyle/>
          <a:p>
            <a:pPr>
              <a:buNone/>
            </a:pPr>
            <a:r>
              <a:rPr lang="en-US" dirty="0" smtClean="0"/>
              <a:t>	</a:t>
            </a:r>
            <a:r>
              <a:rPr lang="en-US" sz="3200" dirty="0" smtClean="0"/>
              <a:t>Total Accumulated Expense Budget	Less: Fiscal YTD Actual				Less: Fiscal YTD Commitments 		</a:t>
            </a:r>
            <a:r>
              <a:rPr lang="en-US" sz="3200" u="sng" dirty="0" smtClean="0"/>
              <a:t>Less: Pending Transactions</a:t>
            </a:r>
            <a:r>
              <a:rPr lang="en-US" sz="3200" dirty="0" smtClean="0"/>
              <a:t>		 =</a:t>
            </a:r>
            <a:r>
              <a:rPr lang="en-US" sz="3200" b="1" dirty="0" smtClean="0"/>
              <a:t>Budget Available for Spending</a:t>
            </a:r>
            <a:endParaRPr lang="en-US" sz="3200" dirty="0" smtClean="0"/>
          </a:p>
          <a:p>
            <a:endParaRPr lang="en-US" dirty="0"/>
          </a:p>
        </p:txBody>
      </p:sp>
      <p:sp>
        <p:nvSpPr>
          <p:cNvPr id="4" name="Slide Number Placeholder 3"/>
          <p:cNvSpPr>
            <a:spLocks noGrp="1"/>
          </p:cNvSpPr>
          <p:nvPr>
            <p:ph type="sldNum" sz="quarter" idx="12"/>
          </p:nvPr>
        </p:nvSpPr>
        <p:spPr/>
        <p:txBody>
          <a:bodyPr/>
          <a:lstStyle/>
          <a:p>
            <a:pPr>
              <a:defRPr/>
            </a:pPr>
            <a:fld id="{36069072-7794-43A5-B8C3-7D497772C19B}"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Trouble Shooting NSF</a:t>
            </a:r>
            <a:endParaRPr lang="en-US" dirty="0"/>
          </a:p>
        </p:txBody>
      </p:sp>
      <p:sp>
        <p:nvSpPr>
          <p:cNvPr id="3" name="Content Placeholder 2"/>
          <p:cNvSpPr>
            <a:spLocks noGrp="1"/>
          </p:cNvSpPr>
          <p:nvPr>
            <p:ph idx="1"/>
          </p:nvPr>
        </p:nvSpPr>
        <p:spPr>
          <a:xfrm>
            <a:off x="457200" y="2438401"/>
            <a:ext cx="8229600" cy="3200399"/>
          </a:xfrm>
        </p:spPr>
        <p:txBody>
          <a:bodyPr/>
          <a:lstStyle/>
          <a:p>
            <a:pPr lvl="0"/>
            <a:r>
              <a:rPr lang="en-US" sz="3600" b="1" dirty="0" smtClean="0"/>
              <a:t>Banner feeds. </a:t>
            </a:r>
          </a:p>
          <a:p>
            <a:pPr lvl="0">
              <a:buNone/>
            </a:pPr>
            <a:r>
              <a:rPr lang="en-US" sz="3200" dirty="0" smtClean="0"/>
              <a:t> </a:t>
            </a:r>
          </a:p>
          <a:p>
            <a:pPr lvl="1"/>
            <a:r>
              <a:rPr lang="en-US" sz="3200" dirty="0" smtClean="0"/>
              <a:t>Banner feeds will post whether you are in NSF or not.  This includes ITS (Telecom) charges.  These can put you into NSF.</a:t>
            </a:r>
          </a:p>
          <a:p>
            <a:pPr>
              <a:buNone/>
            </a:pPr>
            <a:endParaRPr lang="en-US" sz="4400" dirty="0"/>
          </a:p>
        </p:txBody>
      </p:sp>
      <p:sp>
        <p:nvSpPr>
          <p:cNvPr id="4" name="Slide Number Placeholder 3"/>
          <p:cNvSpPr>
            <a:spLocks noGrp="1"/>
          </p:cNvSpPr>
          <p:nvPr>
            <p:ph type="sldNum" sz="quarter" idx="12"/>
          </p:nvPr>
        </p:nvSpPr>
        <p:spPr/>
        <p:txBody>
          <a:bodyPr/>
          <a:lstStyle/>
          <a:p>
            <a:pPr>
              <a:defRPr/>
            </a:pPr>
            <a:fld id="{36069072-7794-43A5-B8C3-7D497772C19B}" type="slidenum">
              <a:rPr lang="en-US" smtClean="0"/>
              <a:pPr>
                <a:defRPr/>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Trouble Shooting NSF</a:t>
            </a:r>
            <a:endParaRPr lang="en-US" dirty="0"/>
          </a:p>
        </p:txBody>
      </p:sp>
      <p:sp>
        <p:nvSpPr>
          <p:cNvPr id="3" name="Content Placeholder 2"/>
          <p:cNvSpPr>
            <a:spLocks noGrp="1"/>
          </p:cNvSpPr>
          <p:nvPr>
            <p:ph idx="1"/>
          </p:nvPr>
        </p:nvSpPr>
        <p:spPr>
          <a:xfrm>
            <a:off x="457200" y="2438401"/>
            <a:ext cx="8229600" cy="3200399"/>
          </a:xfrm>
        </p:spPr>
        <p:txBody>
          <a:bodyPr/>
          <a:lstStyle/>
          <a:p>
            <a:pPr lvl="0">
              <a:buNone/>
            </a:pPr>
            <a:r>
              <a:rPr lang="en-US" sz="3600" b="1" dirty="0" smtClean="0"/>
              <a:t>Unbudgeted </a:t>
            </a:r>
            <a:r>
              <a:rPr lang="en-US" sz="3600" b="1" dirty="0" smtClean="0"/>
              <a:t>reserves </a:t>
            </a:r>
            <a:endParaRPr lang="en-US" sz="3600" b="1" dirty="0" smtClean="0"/>
          </a:p>
          <a:p>
            <a:pPr lvl="0">
              <a:buNone/>
            </a:pPr>
            <a:endParaRPr lang="en-US" sz="3200" dirty="0" smtClean="0"/>
          </a:p>
          <a:p>
            <a:r>
              <a:rPr lang="en-US" sz="2800" dirty="0" smtClean="0"/>
              <a:t>. Any </a:t>
            </a:r>
            <a:r>
              <a:rPr lang="en-US" sz="2800" dirty="0" smtClean="0"/>
              <a:t>reserves </a:t>
            </a:r>
            <a:r>
              <a:rPr lang="en-US" sz="2800" dirty="0" smtClean="0"/>
              <a:t>that you wish to spend in the current year must be budgeted.  </a:t>
            </a:r>
          </a:p>
          <a:p>
            <a:r>
              <a:rPr lang="en-US" sz="2800" dirty="0" smtClean="0"/>
              <a:t>If you have a </a:t>
            </a:r>
            <a:r>
              <a:rPr lang="en-US" sz="2800" dirty="0" smtClean="0"/>
              <a:t>reserves </a:t>
            </a:r>
            <a:r>
              <a:rPr lang="en-US" sz="2800" dirty="0" smtClean="0"/>
              <a:t>amount budgeted, it will be budgeted in account 1901.</a:t>
            </a:r>
          </a:p>
          <a:p>
            <a:endParaRPr lang="en-US" sz="3200" dirty="0" smtClean="0"/>
          </a:p>
          <a:p>
            <a:pPr>
              <a:buNone/>
            </a:pPr>
            <a:endParaRPr lang="en-US" sz="4400" dirty="0"/>
          </a:p>
        </p:txBody>
      </p:sp>
      <p:sp>
        <p:nvSpPr>
          <p:cNvPr id="4" name="Slide Number Placeholder 3"/>
          <p:cNvSpPr>
            <a:spLocks noGrp="1"/>
          </p:cNvSpPr>
          <p:nvPr>
            <p:ph type="sldNum" sz="quarter" idx="12"/>
          </p:nvPr>
        </p:nvSpPr>
        <p:spPr/>
        <p:txBody>
          <a:bodyPr/>
          <a:lstStyle/>
          <a:p>
            <a:pPr>
              <a:defRPr/>
            </a:pPr>
            <a:fld id="{36069072-7794-43A5-B8C3-7D497772C19B}" type="slidenum">
              <a:rPr lang="en-US" smtClean="0"/>
              <a:pPr>
                <a:defRPr/>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Trouble Shooting NSF</a:t>
            </a:r>
            <a:endParaRPr lang="en-US" dirty="0"/>
          </a:p>
        </p:txBody>
      </p:sp>
      <p:sp>
        <p:nvSpPr>
          <p:cNvPr id="3" name="Content Placeholder 2"/>
          <p:cNvSpPr>
            <a:spLocks noGrp="1"/>
          </p:cNvSpPr>
          <p:nvPr>
            <p:ph idx="1"/>
          </p:nvPr>
        </p:nvSpPr>
        <p:spPr>
          <a:xfrm>
            <a:off x="457200" y="2057400"/>
            <a:ext cx="8229600" cy="4114800"/>
          </a:xfrm>
        </p:spPr>
        <p:txBody>
          <a:bodyPr/>
          <a:lstStyle/>
          <a:p>
            <a:pPr lvl="0">
              <a:buNone/>
            </a:pPr>
            <a:r>
              <a:rPr lang="en-US" sz="3600" b="1" dirty="0" smtClean="0"/>
              <a:t>Unbudgeted </a:t>
            </a:r>
            <a:r>
              <a:rPr lang="en-US" sz="3600" b="1" dirty="0"/>
              <a:t>R</a:t>
            </a:r>
            <a:r>
              <a:rPr lang="en-US" sz="3600" b="1" dirty="0" smtClean="0"/>
              <a:t>eserves </a:t>
            </a:r>
            <a:endParaRPr lang="en-US" sz="3600" b="1" dirty="0" smtClean="0"/>
          </a:p>
          <a:p>
            <a:pPr lvl="0">
              <a:buNone/>
            </a:pPr>
            <a:endParaRPr lang="en-US" sz="3200" dirty="0" smtClean="0"/>
          </a:p>
          <a:p>
            <a:r>
              <a:rPr lang="en-US" sz="2800" dirty="0" smtClean="0"/>
              <a:t>If necessary, submit a budget revision, documenting how you are going to spend the </a:t>
            </a:r>
            <a:r>
              <a:rPr lang="en-US" sz="2800" dirty="0" smtClean="0"/>
              <a:t>reserves.  </a:t>
            </a:r>
            <a:r>
              <a:rPr lang="en-US" sz="2800" dirty="0" smtClean="0"/>
              <a:t>To submit a budget revision, you will submit a journal voucher with journal type BD4.  Once this journal voucher is approved and posted, the entry should relieve your NSF status.</a:t>
            </a:r>
          </a:p>
          <a:p>
            <a:pPr lvl="1"/>
            <a:endParaRPr lang="en-US" sz="3200" dirty="0" smtClean="0"/>
          </a:p>
          <a:p>
            <a:pPr>
              <a:buNone/>
            </a:pPr>
            <a:endParaRPr lang="en-US" sz="4400" dirty="0"/>
          </a:p>
        </p:txBody>
      </p:sp>
      <p:sp>
        <p:nvSpPr>
          <p:cNvPr id="4" name="Slide Number Placeholder 3"/>
          <p:cNvSpPr>
            <a:spLocks noGrp="1"/>
          </p:cNvSpPr>
          <p:nvPr>
            <p:ph type="sldNum" sz="quarter" idx="12"/>
          </p:nvPr>
        </p:nvSpPr>
        <p:spPr/>
        <p:txBody>
          <a:bodyPr/>
          <a:lstStyle/>
          <a:p>
            <a:pPr>
              <a:defRPr/>
            </a:pPr>
            <a:fld id="{36069072-7794-43A5-B8C3-7D497772C19B}" type="slidenum">
              <a:rPr lang="en-US" smtClean="0"/>
              <a:pPr>
                <a:defRPr/>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Trouble Shooting NSF</a:t>
            </a:r>
            <a:endParaRPr lang="en-US" dirty="0"/>
          </a:p>
        </p:txBody>
      </p:sp>
      <p:sp>
        <p:nvSpPr>
          <p:cNvPr id="3" name="Content Placeholder 2"/>
          <p:cNvSpPr>
            <a:spLocks noGrp="1"/>
          </p:cNvSpPr>
          <p:nvPr>
            <p:ph idx="1"/>
          </p:nvPr>
        </p:nvSpPr>
        <p:spPr>
          <a:xfrm>
            <a:off x="457200" y="2057400"/>
            <a:ext cx="8229600" cy="4114800"/>
          </a:xfrm>
        </p:spPr>
        <p:txBody>
          <a:bodyPr/>
          <a:lstStyle/>
          <a:p>
            <a:pPr lvl="0" algn="ctr">
              <a:buNone/>
            </a:pPr>
            <a:r>
              <a:rPr lang="en-US" sz="3600" b="1" dirty="0" smtClean="0"/>
              <a:t>Pending Transactions? </a:t>
            </a:r>
            <a:endParaRPr lang="en-US" sz="3200" dirty="0" smtClean="0"/>
          </a:p>
          <a:p>
            <a:r>
              <a:rPr lang="en-US" sz="3200" dirty="0" smtClean="0"/>
              <a:t>When calculating NSF, Banner subtracts all outstanding JVs, DPEZs and Purchase Requisitions.  Banner subtracts these whether they are posted or pending.  If you have documents in existence that will never be posted, remove them.  </a:t>
            </a:r>
          </a:p>
          <a:p>
            <a:endParaRPr lang="en-US" sz="3200" dirty="0" smtClean="0"/>
          </a:p>
          <a:p>
            <a:pPr>
              <a:buNone/>
            </a:pPr>
            <a:endParaRPr lang="en-US" sz="4400" dirty="0"/>
          </a:p>
        </p:txBody>
      </p:sp>
      <p:sp>
        <p:nvSpPr>
          <p:cNvPr id="4" name="Slide Number Placeholder 3"/>
          <p:cNvSpPr>
            <a:spLocks noGrp="1"/>
          </p:cNvSpPr>
          <p:nvPr>
            <p:ph type="sldNum" sz="quarter" idx="12"/>
          </p:nvPr>
        </p:nvSpPr>
        <p:spPr/>
        <p:txBody>
          <a:bodyPr/>
          <a:lstStyle/>
          <a:p>
            <a:pPr>
              <a:defRPr/>
            </a:pPr>
            <a:fld id="{36069072-7794-43A5-B8C3-7D497772C19B}" type="slidenum">
              <a:rPr lang="en-US" smtClean="0"/>
              <a:pPr>
                <a:defRPr/>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Trouble Shooting NSF</a:t>
            </a:r>
            <a:endParaRPr lang="en-US" dirty="0"/>
          </a:p>
        </p:txBody>
      </p:sp>
      <p:sp>
        <p:nvSpPr>
          <p:cNvPr id="3" name="Content Placeholder 2"/>
          <p:cNvSpPr>
            <a:spLocks noGrp="1"/>
          </p:cNvSpPr>
          <p:nvPr>
            <p:ph idx="1"/>
          </p:nvPr>
        </p:nvSpPr>
        <p:spPr>
          <a:xfrm>
            <a:off x="457200" y="2057400"/>
            <a:ext cx="8229600" cy="685800"/>
          </a:xfrm>
        </p:spPr>
        <p:txBody>
          <a:bodyPr/>
          <a:lstStyle/>
          <a:p>
            <a:pPr lvl="0" algn="ctr">
              <a:buNone/>
            </a:pPr>
            <a:r>
              <a:rPr lang="en-US" sz="3600" b="1" dirty="0" smtClean="0"/>
              <a:t>Removing Pending Transactions </a:t>
            </a:r>
            <a:endParaRPr lang="en-US" sz="3200" dirty="0" smtClean="0"/>
          </a:p>
          <a:p>
            <a:pPr>
              <a:buNone/>
            </a:pPr>
            <a:endParaRPr lang="en-US" sz="3200" dirty="0" smtClean="0"/>
          </a:p>
          <a:p>
            <a:pPr>
              <a:buNone/>
            </a:pPr>
            <a:endParaRPr lang="en-US" sz="4400" dirty="0"/>
          </a:p>
        </p:txBody>
      </p:sp>
      <p:graphicFrame>
        <p:nvGraphicFramePr>
          <p:cNvPr id="4" name="Table 3"/>
          <p:cNvGraphicFramePr>
            <a:graphicFrameLocks noGrp="1"/>
          </p:cNvGraphicFramePr>
          <p:nvPr/>
        </p:nvGraphicFramePr>
        <p:xfrm>
          <a:off x="762000" y="2666999"/>
          <a:ext cx="7239000" cy="3564129"/>
        </p:xfrm>
        <a:graphic>
          <a:graphicData uri="http://schemas.openxmlformats.org/drawingml/2006/table">
            <a:tbl>
              <a:tblPr/>
              <a:tblGrid>
                <a:gridCol w="2413000"/>
                <a:gridCol w="2413000"/>
                <a:gridCol w="2413000"/>
              </a:tblGrid>
              <a:tr h="440267">
                <a:tc>
                  <a:txBody>
                    <a:bodyPr/>
                    <a:lstStyle/>
                    <a:p>
                      <a:pPr marL="0" marR="0" algn="just">
                        <a:lnSpc>
                          <a:spcPct val="115000"/>
                        </a:lnSpc>
                        <a:spcBef>
                          <a:spcPts val="0"/>
                        </a:spcBef>
                        <a:spcAft>
                          <a:spcPts val="0"/>
                        </a:spcAft>
                      </a:pPr>
                      <a:r>
                        <a:rPr lang="en-US" sz="1400" b="1" dirty="0">
                          <a:latin typeface="Cambria"/>
                          <a:ea typeface="Times New Roman"/>
                          <a:cs typeface="Times New Roman"/>
                        </a:rPr>
                        <a:t>Document to Purge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just">
                        <a:lnSpc>
                          <a:spcPct val="115000"/>
                        </a:lnSpc>
                        <a:spcBef>
                          <a:spcPts val="0"/>
                        </a:spcBef>
                        <a:spcAft>
                          <a:spcPts val="0"/>
                        </a:spcAft>
                      </a:pPr>
                      <a:r>
                        <a:rPr lang="en-US" sz="1400" b="1" dirty="0">
                          <a:latin typeface="Cambria"/>
                          <a:ea typeface="Times New Roman"/>
                          <a:cs typeface="Times New Roman"/>
                        </a:rPr>
                        <a:t>Form to Use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just">
                        <a:lnSpc>
                          <a:spcPct val="115000"/>
                        </a:lnSpc>
                        <a:spcBef>
                          <a:spcPts val="0"/>
                        </a:spcBef>
                        <a:spcAft>
                          <a:spcPts val="1000"/>
                        </a:spcAft>
                      </a:pPr>
                      <a:r>
                        <a:rPr lang="en-US" sz="1400" b="1" dirty="0">
                          <a:latin typeface="Cambria"/>
                          <a:ea typeface="Times New Roman"/>
                          <a:cs typeface="Times New Roman"/>
                        </a:rPr>
                        <a:t>How to Purge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440267">
                <a:tc>
                  <a:txBody>
                    <a:bodyPr/>
                    <a:lstStyle/>
                    <a:p>
                      <a:pPr marL="0" marR="0">
                        <a:lnSpc>
                          <a:spcPct val="115000"/>
                        </a:lnSpc>
                        <a:spcBef>
                          <a:spcPts val="0"/>
                        </a:spcBef>
                        <a:spcAft>
                          <a:spcPts val="0"/>
                        </a:spcAft>
                      </a:pPr>
                      <a:r>
                        <a:rPr lang="en-US" sz="1600" dirty="0">
                          <a:latin typeface="Cambria"/>
                          <a:ea typeface="Times New Roman"/>
                          <a:cs typeface="Times New Roman"/>
                        </a:rPr>
                        <a:t>Journal Voucher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600" dirty="0">
                          <a:latin typeface="Cambria"/>
                          <a:ea typeface="Times New Roman"/>
                          <a:cs typeface="Times New Roman"/>
                        </a:rPr>
                        <a:t>FGAJVCQ</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a:latin typeface="Cambria"/>
                          <a:ea typeface="Times New Roman"/>
                          <a:cs typeface="Times New Roman"/>
                        </a:rPr>
                        <a:t>Record/Delete , twice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0267">
                <a:tc>
                  <a:txBody>
                    <a:bodyPr/>
                    <a:lstStyle/>
                    <a:p>
                      <a:pPr marL="0" marR="0">
                        <a:lnSpc>
                          <a:spcPct val="115000"/>
                        </a:lnSpc>
                        <a:spcBef>
                          <a:spcPts val="0"/>
                        </a:spcBef>
                        <a:spcAft>
                          <a:spcPts val="0"/>
                        </a:spcAft>
                      </a:pPr>
                      <a:r>
                        <a:rPr lang="en-US" sz="1600">
                          <a:latin typeface="Cambria"/>
                          <a:ea typeface="Times New Roman"/>
                          <a:cs typeface="Times New Roman"/>
                        </a:rPr>
                        <a:t>DPEZ</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600" dirty="0">
                          <a:latin typeface="Cambria"/>
                          <a:ea typeface="Times New Roman"/>
                          <a:cs typeface="Times New Roman"/>
                        </a:rPr>
                        <a:t>FZADPEZ</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dirty="0">
                          <a:latin typeface="Cambria"/>
                          <a:ea typeface="Times New Roman"/>
                          <a:cs typeface="Times New Roman"/>
                        </a:rPr>
                        <a:t>Record Remove, twice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17600">
                <a:tc>
                  <a:txBody>
                    <a:bodyPr/>
                    <a:lstStyle/>
                    <a:p>
                      <a:pPr marL="0" marR="0">
                        <a:lnSpc>
                          <a:spcPct val="115000"/>
                        </a:lnSpc>
                        <a:spcBef>
                          <a:spcPts val="0"/>
                        </a:spcBef>
                        <a:spcAft>
                          <a:spcPts val="0"/>
                        </a:spcAft>
                      </a:pPr>
                      <a:r>
                        <a:rPr lang="en-US" sz="1600" dirty="0">
                          <a:latin typeface="Cambria"/>
                          <a:ea typeface="Times New Roman"/>
                          <a:cs typeface="Times New Roman"/>
                        </a:rPr>
                        <a:t>Purchasing Requisition Part 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600">
                          <a:latin typeface="Cambria"/>
                          <a:ea typeface="Times New Roman"/>
                          <a:cs typeface="Times New Roman"/>
                        </a:rPr>
                        <a:t>FOADOCU</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dirty="0">
                          <a:latin typeface="Cambria"/>
                          <a:ea typeface="Times New Roman"/>
                          <a:cs typeface="Times New Roman"/>
                        </a:rPr>
                        <a:t>Delete the completed purchasing requisition [Note: this is only for pending </a:t>
                      </a:r>
                      <a:r>
                        <a:rPr lang="en-US" sz="1600" dirty="0" err="1">
                          <a:latin typeface="Cambria"/>
                          <a:ea typeface="Times New Roman"/>
                          <a:cs typeface="Times New Roman"/>
                        </a:rPr>
                        <a:t>reqs</a:t>
                      </a:r>
                      <a:r>
                        <a:rPr lang="en-US" sz="1600" dirty="0">
                          <a:latin typeface="Cambria"/>
                          <a:ea typeface="Times New Roman"/>
                          <a:cs typeface="Times New Roman"/>
                        </a:rPr>
                        <a:t>.  Completed </a:t>
                      </a:r>
                      <a:r>
                        <a:rPr lang="en-US" sz="1600" dirty="0" err="1">
                          <a:latin typeface="Cambria"/>
                          <a:ea typeface="Times New Roman"/>
                          <a:cs typeface="Times New Roman"/>
                        </a:rPr>
                        <a:t>reqs</a:t>
                      </a:r>
                      <a:r>
                        <a:rPr lang="en-US" sz="1600" dirty="0">
                          <a:latin typeface="Cambria"/>
                          <a:ea typeface="Times New Roman"/>
                          <a:cs typeface="Times New Roman"/>
                        </a:rPr>
                        <a:t> are handled with a PO mod.]]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0267">
                <a:tc>
                  <a:txBody>
                    <a:bodyPr/>
                    <a:lstStyle/>
                    <a:p>
                      <a:pPr marL="0" marR="0">
                        <a:lnSpc>
                          <a:spcPct val="115000"/>
                        </a:lnSpc>
                        <a:spcBef>
                          <a:spcPts val="0"/>
                        </a:spcBef>
                        <a:spcAft>
                          <a:spcPts val="0"/>
                        </a:spcAft>
                      </a:pPr>
                      <a:r>
                        <a:rPr lang="en-US" sz="1600">
                          <a:latin typeface="Cambria"/>
                          <a:ea typeface="Times New Roman"/>
                          <a:cs typeface="Times New Roman"/>
                        </a:rPr>
                        <a:t>Purchasing Requisition Part 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600">
                          <a:latin typeface="Cambria"/>
                          <a:ea typeface="Times New Roman"/>
                          <a:cs typeface="Times New Roman"/>
                        </a:rPr>
                        <a:t>LoboMart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dirty="0">
                          <a:latin typeface="Cambria"/>
                          <a:ea typeface="Times New Roman"/>
                          <a:cs typeface="Times New Roman"/>
                        </a:rPr>
                        <a:t>Remove purchase requisition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Slide Number Placeholder 4"/>
          <p:cNvSpPr>
            <a:spLocks noGrp="1"/>
          </p:cNvSpPr>
          <p:nvPr>
            <p:ph type="sldNum" sz="quarter" idx="12"/>
          </p:nvPr>
        </p:nvSpPr>
        <p:spPr/>
        <p:txBody>
          <a:bodyPr/>
          <a:lstStyle/>
          <a:p>
            <a:pPr>
              <a:defRPr/>
            </a:pPr>
            <a:fld id="{36069072-7794-43A5-B8C3-7D497772C19B}" type="slidenum">
              <a:rPr lang="en-US" smtClean="0"/>
              <a:pPr>
                <a:defRPr/>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Trouble Shooting NSF</a:t>
            </a:r>
            <a:endParaRPr lang="en-US" dirty="0"/>
          </a:p>
        </p:txBody>
      </p:sp>
      <p:sp>
        <p:nvSpPr>
          <p:cNvPr id="3" name="Content Placeholder 2"/>
          <p:cNvSpPr>
            <a:spLocks noGrp="1"/>
          </p:cNvSpPr>
          <p:nvPr>
            <p:ph idx="1"/>
          </p:nvPr>
        </p:nvSpPr>
        <p:spPr>
          <a:xfrm>
            <a:off x="457200" y="2057400"/>
            <a:ext cx="8229600" cy="685800"/>
          </a:xfrm>
        </p:spPr>
        <p:txBody>
          <a:bodyPr/>
          <a:lstStyle/>
          <a:p>
            <a:pPr lvl="0" algn="ctr">
              <a:buNone/>
            </a:pPr>
            <a:r>
              <a:rPr lang="en-US" sz="3600" b="1" dirty="0" smtClean="0"/>
              <a:t>Is NSF due to another Index?</a:t>
            </a:r>
            <a:endParaRPr lang="en-US" sz="3200" dirty="0" smtClean="0"/>
          </a:p>
          <a:p>
            <a:pPr>
              <a:buNone/>
            </a:pPr>
            <a:endParaRPr lang="en-US" sz="3200" dirty="0" smtClean="0"/>
          </a:p>
          <a:p>
            <a:pPr>
              <a:buNone/>
            </a:pPr>
            <a:endParaRPr lang="en-US" sz="4400" dirty="0"/>
          </a:p>
        </p:txBody>
      </p:sp>
      <p:sp>
        <p:nvSpPr>
          <p:cNvPr id="7" name="Rectangle 6"/>
          <p:cNvSpPr/>
          <p:nvPr/>
        </p:nvSpPr>
        <p:spPr>
          <a:xfrm>
            <a:off x="1524000" y="3307140"/>
            <a:ext cx="6019800" cy="1569660"/>
          </a:xfrm>
          <a:prstGeom prst="rect">
            <a:avLst/>
          </a:prstGeom>
        </p:spPr>
        <p:txBody>
          <a:bodyPr wrap="square">
            <a:spAutoFit/>
          </a:bodyPr>
          <a:lstStyle/>
          <a:p>
            <a:pPr>
              <a:buFont typeface="Arial" pitchFamily="34" charset="0"/>
              <a:buChar char="•"/>
            </a:pPr>
            <a:r>
              <a:rPr lang="en-US" sz="2400" dirty="0" smtClean="0"/>
              <a:t>Your index is not in NSF</a:t>
            </a:r>
          </a:p>
          <a:p>
            <a:pPr>
              <a:buFont typeface="Arial" pitchFamily="34" charset="0"/>
              <a:buChar char="•"/>
            </a:pPr>
            <a:r>
              <a:rPr lang="en-US" sz="2400" dirty="0" smtClean="0"/>
              <a:t>You are getting NSF indicators</a:t>
            </a:r>
          </a:p>
          <a:p>
            <a:pPr>
              <a:buFont typeface="Arial" pitchFamily="34" charset="0"/>
              <a:buChar char="•"/>
            </a:pPr>
            <a:r>
              <a:rPr lang="en-US" sz="2400" b="1" i="1" dirty="0" smtClean="0"/>
              <a:t>Another index within your organization could be the cause.  </a:t>
            </a:r>
            <a:endParaRPr lang="en-US" sz="2400" b="1" i="1" dirty="0"/>
          </a:p>
        </p:txBody>
      </p:sp>
      <p:sp>
        <p:nvSpPr>
          <p:cNvPr id="5" name="Slide Number Placeholder 4"/>
          <p:cNvSpPr>
            <a:spLocks noGrp="1"/>
          </p:cNvSpPr>
          <p:nvPr>
            <p:ph type="sldNum" sz="quarter" idx="12"/>
          </p:nvPr>
        </p:nvSpPr>
        <p:spPr/>
        <p:txBody>
          <a:bodyPr/>
          <a:lstStyle/>
          <a:p>
            <a:pPr>
              <a:defRPr/>
            </a:pPr>
            <a:fld id="{36069072-7794-43A5-B8C3-7D497772C19B}" type="slidenum">
              <a:rPr lang="en-US" smtClean="0"/>
              <a:pPr>
                <a:defRPr/>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Quick Reference Guide</a:t>
            </a:r>
            <a:endParaRPr lang="en-US" dirty="0"/>
          </a:p>
        </p:txBody>
      </p:sp>
      <p:sp>
        <p:nvSpPr>
          <p:cNvPr id="3" name="Content Placeholder 2"/>
          <p:cNvSpPr>
            <a:spLocks noGrp="1"/>
          </p:cNvSpPr>
          <p:nvPr>
            <p:ph idx="1"/>
          </p:nvPr>
        </p:nvSpPr>
        <p:spPr>
          <a:xfrm>
            <a:off x="457200" y="2163763"/>
            <a:ext cx="8229600" cy="4084637"/>
          </a:xfrm>
        </p:spPr>
        <p:txBody>
          <a:bodyPr/>
          <a:lstStyle/>
          <a:p>
            <a:pPr>
              <a:buNone/>
            </a:pPr>
            <a:r>
              <a:rPr lang="en-US" b="1" dirty="0" smtClean="0"/>
              <a:t>Budgeting Questions:</a:t>
            </a:r>
            <a:endParaRPr lang="en-US" dirty="0" smtClean="0"/>
          </a:p>
          <a:p>
            <a:r>
              <a:rPr lang="en-US" dirty="0" smtClean="0"/>
              <a:t>Main Campus:	</a:t>
            </a:r>
          </a:p>
          <a:p>
            <a:pPr>
              <a:buNone/>
            </a:pPr>
            <a:r>
              <a:rPr lang="en-US" dirty="0" smtClean="0"/>
              <a:t>		…………………..……………………………………	277-6465</a:t>
            </a:r>
          </a:p>
          <a:p>
            <a:r>
              <a:rPr lang="en-US" dirty="0" smtClean="0"/>
              <a:t>HSC Campus:	</a:t>
            </a:r>
          </a:p>
          <a:p>
            <a:pPr>
              <a:buNone/>
            </a:pPr>
            <a:r>
              <a:rPr lang="en-US" dirty="0" smtClean="0"/>
              <a:t>		………………………………………………………..	272-2885</a:t>
            </a:r>
          </a:p>
        </p:txBody>
      </p:sp>
      <p:sp>
        <p:nvSpPr>
          <p:cNvPr id="4" name="Slide Number Placeholder 3"/>
          <p:cNvSpPr>
            <a:spLocks noGrp="1"/>
          </p:cNvSpPr>
          <p:nvPr>
            <p:ph type="sldNum" sz="quarter" idx="12"/>
          </p:nvPr>
        </p:nvSpPr>
        <p:spPr/>
        <p:txBody>
          <a:bodyPr/>
          <a:lstStyle/>
          <a:p>
            <a:pPr>
              <a:defRPr/>
            </a:pPr>
            <a:fld id="{36069072-7794-43A5-B8C3-7D497772C19B}" type="slidenum">
              <a:rPr lang="en-US" smtClean="0"/>
              <a:pPr>
                <a:defRPr/>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Quick Reference Guide</a:t>
            </a:r>
            <a:endParaRPr lang="en-US" dirty="0"/>
          </a:p>
        </p:txBody>
      </p:sp>
      <p:sp>
        <p:nvSpPr>
          <p:cNvPr id="3" name="Content Placeholder 2"/>
          <p:cNvSpPr>
            <a:spLocks noGrp="1"/>
          </p:cNvSpPr>
          <p:nvPr>
            <p:ph idx="1"/>
          </p:nvPr>
        </p:nvSpPr>
        <p:spPr>
          <a:xfrm>
            <a:off x="457200" y="2239963"/>
            <a:ext cx="8229600" cy="3856037"/>
          </a:xfrm>
        </p:spPr>
        <p:txBody>
          <a:bodyPr/>
          <a:lstStyle/>
          <a:p>
            <a:pPr>
              <a:buNone/>
            </a:pPr>
            <a:r>
              <a:rPr lang="en-US" b="1" dirty="0" smtClean="0"/>
              <a:t>Unrestricted Accounting Questions:</a:t>
            </a:r>
            <a:endParaRPr lang="en-US" dirty="0" smtClean="0"/>
          </a:p>
          <a:p>
            <a:r>
              <a:rPr lang="en-US" dirty="0" smtClean="0"/>
              <a:t>Main Campus:	</a:t>
            </a:r>
          </a:p>
          <a:p>
            <a:pPr>
              <a:buNone/>
            </a:pPr>
            <a:r>
              <a:rPr lang="en-US" dirty="0" smtClean="0"/>
              <a:t>		…………………………………………………………	277-2018</a:t>
            </a:r>
          </a:p>
          <a:p>
            <a:r>
              <a:rPr lang="en-US" dirty="0" smtClean="0"/>
              <a:t>HSC Campus:	</a:t>
            </a:r>
          </a:p>
          <a:p>
            <a:pPr>
              <a:buNone/>
            </a:pPr>
            <a:r>
              <a:rPr lang="en-US" dirty="0" smtClean="0"/>
              <a:t>		………………….………………………………………	272-6264</a:t>
            </a:r>
          </a:p>
        </p:txBody>
      </p:sp>
      <p:sp>
        <p:nvSpPr>
          <p:cNvPr id="4" name="Slide Number Placeholder 3"/>
          <p:cNvSpPr>
            <a:spLocks noGrp="1"/>
          </p:cNvSpPr>
          <p:nvPr>
            <p:ph type="sldNum" sz="quarter" idx="12"/>
          </p:nvPr>
        </p:nvSpPr>
        <p:spPr/>
        <p:txBody>
          <a:bodyPr/>
          <a:lstStyle/>
          <a:p>
            <a:pPr>
              <a:defRPr/>
            </a:pPr>
            <a:fld id="{36069072-7794-43A5-B8C3-7D497772C19B}" type="slidenum">
              <a:rPr lang="en-US" smtClean="0"/>
              <a:pPr>
                <a:defRPr/>
              </a:pPr>
              <a:t>37</a:t>
            </a:fld>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Quick Reference Guide</a:t>
            </a:r>
            <a:endParaRPr lang="en-US" dirty="0"/>
          </a:p>
        </p:txBody>
      </p:sp>
      <p:sp>
        <p:nvSpPr>
          <p:cNvPr id="3" name="Content Placeholder 2"/>
          <p:cNvSpPr>
            <a:spLocks noGrp="1"/>
          </p:cNvSpPr>
          <p:nvPr>
            <p:ph idx="1"/>
          </p:nvPr>
        </p:nvSpPr>
        <p:spPr>
          <a:xfrm>
            <a:off x="457200" y="2392363"/>
            <a:ext cx="8229600" cy="3017837"/>
          </a:xfrm>
        </p:spPr>
        <p:txBody>
          <a:bodyPr/>
          <a:lstStyle/>
          <a:p>
            <a:r>
              <a:rPr lang="en-US" b="1" dirty="0" smtClean="0"/>
              <a:t>Payroll Encumbrance Questions:</a:t>
            </a:r>
          </a:p>
          <a:p>
            <a:pPr>
              <a:buNone/>
            </a:pPr>
            <a:r>
              <a:rPr lang="en-US" dirty="0" smtClean="0"/>
              <a:t>Financial Services  Support Center……………..	277-3457</a:t>
            </a:r>
          </a:p>
          <a:p>
            <a:pPr>
              <a:buNone/>
            </a:pPr>
            <a:endParaRPr lang="en-US" b="1" dirty="0" smtClean="0"/>
          </a:p>
          <a:p>
            <a:r>
              <a:rPr lang="en-US" b="1" dirty="0" smtClean="0"/>
              <a:t>EPAF Questions:</a:t>
            </a:r>
            <a:endParaRPr lang="en-US" dirty="0" smtClean="0"/>
          </a:p>
          <a:p>
            <a:pPr>
              <a:buNone/>
            </a:pPr>
            <a:r>
              <a:rPr lang="en-US" dirty="0" smtClean="0"/>
              <a:t>HRPR  Support Center………………………….……..	277-3457</a:t>
            </a:r>
          </a:p>
          <a:p>
            <a:pPr>
              <a:buNone/>
            </a:pPr>
            <a:endParaRPr lang="en-US" dirty="0" smtClean="0"/>
          </a:p>
          <a:p>
            <a:pPr>
              <a:buNone/>
            </a:pPr>
            <a:r>
              <a:rPr lang="en-US" dirty="0" smtClean="0"/>
              <a:t>		</a:t>
            </a:r>
          </a:p>
        </p:txBody>
      </p:sp>
      <p:sp>
        <p:nvSpPr>
          <p:cNvPr id="4" name="Slide Number Placeholder 3"/>
          <p:cNvSpPr>
            <a:spLocks noGrp="1"/>
          </p:cNvSpPr>
          <p:nvPr>
            <p:ph type="sldNum" sz="quarter" idx="12"/>
          </p:nvPr>
        </p:nvSpPr>
        <p:spPr/>
        <p:txBody>
          <a:bodyPr/>
          <a:lstStyle/>
          <a:p>
            <a:pPr>
              <a:defRPr/>
            </a:pPr>
            <a:fld id="{36069072-7794-43A5-B8C3-7D497772C19B}" type="slidenum">
              <a:rPr lang="en-US" smtClean="0"/>
              <a:pPr>
                <a:defRPr/>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Quick Reference Guide</a:t>
            </a:r>
            <a:endParaRPr lang="en-US" dirty="0"/>
          </a:p>
        </p:txBody>
      </p:sp>
      <p:sp>
        <p:nvSpPr>
          <p:cNvPr id="3" name="Content Placeholder 2"/>
          <p:cNvSpPr>
            <a:spLocks noGrp="1"/>
          </p:cNvSpPr>
          <p:nvPr>
            <p:ph idx="1"/>
          </p:nvPr>
        </p:nvSpPr>
        <p:spPr/>
        <p:txBody>
          <a:bodyPr/>
          <a:lstStyle/>
          <a:p>
            <a:pPr>
              <a:buNone/>
            </a:pPr>
            <a:r>
              <a:rPr lang="en-US" b="1" u="sng" cap="all" dirty="0" smtClean="0"/>
              <a:t>websites</a:t>
            </a:r>
            <a:endParaRPr lang="en-US" b="1" cap="all" dirty="0" smtClean="0"/>
          </a:p>
          <a:p>
            <a:r>
              <a:rPr lang="en-US" dirty="0" smtClean="0"/>
              <a:t>HSC Budgeting:  </a:t>
            </a:r>
            <a:r>
              <a:rPr lang="en-US" u="sng" dirty="0" smtClean="0">
                <a:hlinkClick r:id="rId3"/>
              </a:rPr>
              <a:t>http://hsc.unm.edu/about/budget/</a:t>
            </a:r>
            <a:r>
              <a:rPr lang="en-US" dirty="0" smtClean="0"/>
              <a:t>  </a:t>
            </a:r>
          </a:p>
          <a:p>
            <a:r>
              <a:rPr lang="en-US" dirty="0" smtClean="0"/>
              <a:t>Main Campus Budgeting:  </a:t>
            </a:r>
            <a:r>
              <a:rPr lang="en-US" u="sng" dirty="0" smtClean="0">
                <a:hlinkClick r:id="rId4"/>
              </a:rPr>
              <a:t>http://www.unm.edu/~budget/</a:t>
            </a:r>
            <a:r>
              <a:rPr lang="en-US" dirty="0" smtClean="0"/>
              <a:t> </a:t>
            </a:r>
          </a:p>
          <a:p>
            <a:r>
              <a:rPr lang="en-US" dirty="0" smtClean="0"/>
              <a:t>Unrestricted Accounting HSC:  </a:t>
            </a:r>
            <a:r>
              <a:rPr lang="en-US" u="sng" dirty="0" smtClean="0">
                <a:hlinkClick r:id="rId5"/>
              </a:rPr>
              <a:t>http://hsc.unm.edu/financialservices/accounting/</a:t>
            </a:r>
            <a:r>
              <a:rPr lang="en-US" dirty="0" smtClean="0"/>
              <a:t> </a:t>
            </a:r>
          </a:p>
          <a:p>
            <a:r>
              <a:rPr lang="en-US" dirty="0" smtClean="0"/>
              <a:t>Unrestricted Accounting Main:  </a:t>
            </a:r>
            <a:r>
              <a:rPr lang="en-US" u="sng" dirty="0" smtClean="0">
                <a:hlinkClick r:id="rId6"/>
              </a:rPr>
              <a:t>http://www.unm.edu/~gacctng/</a:t>
            </a:r>
            <a:r>
              <a:rPr lang="en-US" dirty="0" smtClean="0"/>
              <a:t> </a:t>
            </a:r>
          </a:p>
          <a:p>
            <a:r>
              <a:rPr lang="en-US" dirty="0" smtClean="0"/>
              <a:t>Contract &amp; Grant Accounting HSC:  </a:t>
            </a:r>
            <a:r>
              <a:rPr lang="en-US" u="sng" dirty="0" smtClean="0">
                <a:hlinkClick r:id="rId7"/>
              </a:rPr>
              <a:t>http://hsc.unm.edu/financialservices/postaward/</a:t>
            </a:r>
            <a:r>
              <a:rPr lang="en-US" dirty="0" smtClean="0"/>
              <a:t> </a:t>
            </a:r>
          </a:p>
        </p:txBody>
      </p:sp>
      <p:sp>
        <p:nvSpPr>
          <p:cNvPr id="4" name="Slide Number Placeholder 3"/>
          <p:cNvSpPr>
            <a:spLocks noGrp="1"/>
          </p:cNvSpPr>
          <p:nvPr>
            <p:ph type="sldNum" sz="quarter" idx="12"/>
          </p:nvPr>
        </p:nvSpPr>
        <p:spPr/>
        <p:txBody>
          <a:bodyPr/>
          <a:lstStyle/>
          <a:p>
            <a:pPr>
              <a:defRPr/>
            </a:pPr>
            <a:fld id="{36069072-7794-43A5-B8C3-7D497772C19B}" type="slidenum">
              <a:rPr lang="en-US" smtClean="0"/>
              <a:pPr>
                <a:defRPr/>
              </a:pPr>
              <a:t>39</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Transactions subject to NSF</a:t>
            </a:r>
            <a:endParaRPr lang="en-US" dirty="0"/>
          </a:p>
        </p:txBody>
      </p:sp>
      <p:sp>
        <p:nvSpPr>
          <p:cNvPr id="3" name="Content Placeholder 2"/>
          <p:cNvSpPr>
            <a:spLocks noGrp="1"/>
          </p:cNvSpPr>
          <p:nvPr>
            <p:ph idx="1"/>
          </p:nvPr>
        </p:nvSpPr>
        <p:spPr>
          <a:xfrm>
            <a:off x="457200" y="2392363"/>
            <a:ext cx="8229600" cy="3779837"/>
          </a:xfrm>
        </p:spPr>
        <p:txBody>
          <a:bodyPr/>
          <a:lstStyle/>
          <a:p>
            <a:pPr>
              <a:buNone/>
            </a:pPr>
            <a:r>
              <a:rPr lang="en-US" dirty="0" smtClean="0"/>
              <a:t>All documents initiated in Banner, including:</a:t>
            </a:r>
          </a:p>
          <a:p>
            <a:pPr lvl="0"/>
            <a:r>
              <a:rPr lang="en-US" dirty="0" smtClean="0"/>
              <a:t>Journal Vouchers</a:t>
            </a:r>
          </a:p>
          <a:p>
            <a:pPr lvl="0"/>
            <a:r>
              <a:rPr lang="en-US" dirty="0" smtClean="0"/>
              <a:t>Invoices</a:t>
            </a:r>
          </a:p>
          <a:p>
            <a:pPr lvl="0"/>
            <a:r>
              <a:rPr lang="en-US" dirty="0" smtClean="0"/>
              <a:t>Requisitions from </a:t>
            </a:r>
            <a:r>
              <a:rPr lang="en-US" dirty="0" err="1" smtClean="0"/>
              <a:t>LoboMart</a:t>
            </a:r>
            <a:endParaRPr lang="en-US" dirty="0" smtClean="0"/>
          </a:p>
          <a:p>
            <a:pPr lvl="0"/>
            <a:r>
              <a:rPr lang="en-US" dirty="0" smtClean="0"/>
              <a:t>Purchase Orders</a:t>
            </a:r>
          </a:p>
          <a:p>
            <a:pPr lvl="0"/>
            <a:r>
              <a:rPr lang="en-US" dirty="0" smtClean="0"/>
              <a:t>General Encumbrances</a:t>
            </a:r>
          </a:p>
          <a:p>
            <a:pPr lvl="0"/>
            <a:r>
              <a:rPr lang="en-US" dirty="0" smtClean="0"/>
              <a:t>P-card reallocations</a:t>
            </a:r>
          </a:p>
        </p:txBody>
      </p:sp>
      <p:sp>
        <p:nvSpPr>
          <p:cNvPr id="4" name="Slide Number Placeholder 3"/>
          <p:cNvSpPr>
            <a:spLocks noGrp="1"/>
          </p:cNvSpPr>
          <p:nvPr>
            <p:ph type="sldNum" sz="quarter" idx="12"/>
          </p:nvPr>
        </p:nvSpPr>
        <p:spPr/>
        <p:txBody>
          <a:bodyPr/>
          <a:lstStyle/>
          <a:p>
            <a:pPr>
              <a:defRPr/>
            </a:pPr>
            <a:fld id="{36069072-7794-43A5-B8C3-7D497772C19B}"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Quick Reference Guide</a:t>
            </a:r>
            <a:endParaRPr lang="en-US" dirty="0"/>
          </a:p>
        </p:txBody>
      </p:sp>
      <p:sp>
        <p:nvSpPr>
          <p:cNvPr id="3" name="Content Placeholder 2"/>
          <p:cNvSpPr>
            <a:spLocks noGrp="1"/>
          </p:cNvSpPr>
          <p:nvPr>
            <p:ph idx="1"/>
          </p:nvPr>
        </p:nvSpPr>
        <p:spPr>
          <a:xfrm>
            <a:off x="457200" y="2163763"/>
            <a:ext cx="8229600" cy="3703637"/>
          </a:xfrm>
        </p:spPr>
        <p:txBody>
          <a:bodyPr/>
          <a:lstStyle/>
          <a:p>
            <a:pPr>
              <a:buNone/>
            </a:pPr>
            <a:r>
              <a:rPr lang="en-US" b="1" u="sng" cap="all" dirty="0" smtClean="0"/>
              <a:t>Websites</a:t>
            </a:r>
          </a:p>
          <a:p>
            <a:pPr>
              <a:buNone/>
            </a:pPr>
            <a:endParaRPr lang="en-US" b="1" cap="all" dirty="0" smtClean="0"/>
          </a:p>
          <a:p>
            <a:r>
              <a:rPr lang="en-US" dirty="0" smtClean="0"/>
              <a:t>Contract &amp; Grant Accounting Main:  </a:t>
            </a:r>
            <a:r>
              <a:rPr lang="en-US" u="sng" dirty="0" smtClean="0">
                <a:hlinkClick r:id="rId3"/>
              </a:rPr>
              <a:t>http://www.unm.edu/~cgacctng/</a:t>
            </a:r>
            <a:r>
              <a:rPr lang="en-US" dirty="0" smtClean="0"/>
              <a:t> </a:t>
            </a:r>
          </a:p>
          <a:p>
            <a:r>
              <a:rPr lang="en-US" dirty="0" smtClean="0"/>
              <a:t>Financial Services Support Center:  </a:t>
            </a:r>
            <a:r>
              <a:rPr lang="en-US" u="sng" dirty="0" smtClean="0">
                <a:hlinkClick r:id="rId4"/>
              </a:rPr>
              <a:t>http://www.unm.edu/~fssc/index.html</a:t>
            </a:r>
            <a:r>
              <a:rPr lang="en-US" dirty="0" smtClean="0"/>
              <a:t> </a:t>
            </a:r>
          </a:p>
          <a:p>
            <a:r>
              <a:rPr lang="en-US" dirty="0" smtClean="0"/>
              <a:t>Fast Info:  </a:t>
            </a:r>
            <a:r>
              <a:rPr lang="en-US" u="sng" dirty="0" smtClean="0">
                <a:hlinkClick r:id="rId5"/>
              </a:rPr>
              <a:t>http://fastinfo.unm.edu/v0508/index.php</a:t>
            </a:r>
            <a:r>
              <a:rPr lang="en-US" dirty="0" smtClean="0"/>
              <a:t> </a:t>
            </a:r>
          </a:p>
        </p:txBody>
      </p:sp>
      <p:sp>
        <p:nvSpPr>
          <p:cNvPr id="4" name="Slide Number Placeholder 3"/>
          <p:cNvSpPr>
            <a:spLocks noGrp="1"/>
          </p:cNvSpPr>
          <p:nvPr>
            <p:ph type="sldNum" sz="quarter" idx="12"/>
          </p:nvPr>
        </p:nvSpPr>
        <p:spPr/>
        <p:txBody>
          <a:bodyPr/>
          <a:lstStyle/>
          <a:p>
            <a:pPr>
              <a:defRPr/>
            </a:pPr>
            <a:fld id="{36069072-7794-43A5-B8C3-7D497772C19B}" type="slidenum">
              <a:rPr lang="en-US" smtClean="0"/>
              <a:pPr>
                <a:defRPr/>
              </a:pPr>
              <a:t>40</a:t>
            </a:fld>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Quick Reference Guide</a:t>
            </a:r>
            <a:endParaRPr lang="en-US" dirty="0"/>
          </a:p>
        </p:txBody>
      </p:sp>
      <p:sp>
        <p:nvSpPr>
          <p:cNvPr id="3" name="Content Placeholder 2"/>
          <p:cNvSpPr>
            <a:spLocks noGrp="1"/>
          </p:cNvSpPr>
          <p:nvPr>
            <p:ph idx="1"/>
          </p:nvPr>
        </p:nvSpPr>
        <p:spPr/>
        <p:txBody>
          <a:bodyPr/>
          <a:lstStyle/>
          <a:p>
            <a:pPr>
              <a:buNone/>
            </a:pPr>
            <a:r>
              <a:rPr lang="en-US" b="1" u="sng" cap="all" dirty="0" smtClean="0"/>
              <a:t>Other</a:t>
            </a:r>
            <a:endParaRPr lang="en-US" b="1" cap="all" dirty="0" smtClean="0"/>
          </a:p>
          <a:p>
            <a:pPr>
              <a:buNone/>
            </a:pPr>
            <a:r>
              <a:rPr lang="en-US" b="1" dirty="0" smtClean="0"/>
              <a:t>LEARN Material: </a:t>
            </a:r>
            <a:endParaRPr lang="en-US" dirty="0" smtClean="0"/>
          </a:p>
          <a:p>
            <a:r>
              <a:rPr lang="en-US" dirty="0" smtClean="0"/>
              <a:t>HSC Campus: </a:t>
            </a:r>
            <a:r>
              <a:rPr lang="en-US" u="sng" dirty="0" smtClean="0">
                <a:hlinkClick r:id="rId3"/>
              </a:rPr>
              <a:t>http://hsc.unm.edu/financialservices/accounting/learn.shtml</a:t>
            </a:r>
            <a:r>
              <a:rPr lang="en-US" dirty="0" smtClean="0"/>
              <a:t> (includes LEARN Schedule of upcoming topics , past manuals  and past Power Point presentations)</a:t>
            </a:r>
          </a:p>
          <a:p>
            <a:r>
              <a:rPr lang="en-US" dirty="0" smtClean="0"/>
              <a:t>Main Campus: </a:t>
            </a:r>
            <a:r>
              <a:rPr lang="en-US" u="sng" dirty="0" smtClean="0">
                <a:hlinkClick r:id="rId4"/>
              </a:rPr>
              <a:t>http://www.unm.edu/~fssc/index.html</a:t>
            </a:r>
            <a:r>
              <a:rPr lang="en-US" dirty="0" smtClean="0"/>
              <a:t> (select “Banner Bytes” on the left.  You will find many presentations, including the LEARN presentations)</a:t>
            </a:r>
          </a:p>
          <a:p>
            <a:pPr>
              <a:buNone/>
            </a:pPr>
            <a:r>
              <a:rPr lang="en-US" dirty="0" smtClean="0"/>
              <a:t> </a:t>
            </a:r>
            <a:endParaRPr lang="en-US" dirty="0"/>
          </a:p>
        </p:txBody>
      </p:sp>
      <p:sp>
        <p:nvSpPr>
          <p:cNvPr id="4" name="Slide Number Placeholder 3"/>
          <p:cNvSpPr>
            <a:spLocks noGrp="1"/>
          </p:cNvSpPr>
          <p:nvPr>
            <p:ph type="sldNum" sz="quarter" idx="12"/>
          </p:nvPr>
        </p:nvSpPr>
        <p:spPr/>
        <p:txBody>
          <a:bodyPr/>
          <a:lstStyle/>
          <a:p>
            <a:pPr>
              <a:defRPr/>
            </a:pPr>
            <a:fld id="{36069072-7794-43A5-B8C3-7D497772C19B}" type="slidenum">
              <a:rPr lang="en-US" smtClean="0"/>
              <a:pPr>
                <a:defRPr/>
              </a:pPr>
              <a:t>41</a:t>
            </a:fld>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Quick Reference Guide</a:t>
            </a:r>
            <a:endParaRPr lang="en-US" dirty="0"/>
          </a:p>
        </p:txBody>
      </p:sp>
      <p:sp>
        <p:nvSpPr>
          <p:cNvPr id="3" name="Content Placeholder 2"/>
          <p:cNvSpPr>
            <a:spLocks noGrp="1"/>
          </p:cNvSpPr>
          <p:nvPr>
            <p:ph idx="1"/>
          </p:nvPr>
        </p:nvSpPr>
        <p:spPr/>
        <p:txBody>
          <a:bodyPr/>
          <a:lstStyle/>
          <a:p>
            <a:pPr>
              <a:buNone/>
            </a:pPr>
            <a:r>
              <a:rPr lang="en-US" b="1" u="sng" cap="all" dirty="0" smtClean="0"/>
              <a:t>Other</a:t>
            </a:r>
            <a:endParaRPr lang="en-US" b="1" cap="all" dirty="0" smtClean="0"/>
          </a:p>
          <a:p>
            <a:pPr>
              <a:buNone/>
            </a:pPr>
            <a:r>
              <a:rPr lang="en-US" b="1" dirty="0" smtClean="0"/>
              <a:t>Financial Services Support Center:</a:t>
            </a:r>
            <a:r>
              <a:rPr lang="en-US" dirty="0" smtClean="0"/>
              <a:t>  [ </a:t>
            </a:r>
            <a:r>
              <a:rPr lang="en-US" u="sng" dirty="0" smtClean="0">
                <a:hlinkClick r:id="rId3"/>
              </a:rPr>
              <a:t>http://www.unm.edu/~fssc/index.html</a:t>
            </a:r>
            <a:r>
              <a:rPr lang="en-US" dirty="0" smtClean="0"/>
              <a:t> ]</a:t>
            </a:r>
          </a:p>
          <a:p>
            <a:pPr>
              <a:buNone/>
            </a:pPr>
            <a:r>
              <a:rPr lang="en-US" dirty="0" smtClean="0"/>
              <a:t>On the left, select:</a:t>
            </a:r>
          </a:p>
          <a:p>
            <a:r>
              <a:rPr lang="en-US" b="1" i="1" dirty="0" smtClean="0"/>
              <a:t>Banner Bytes</a:t>
            </a:r>
            <a:r>
              <a:rPr lang="en-US" dirty="0" smtClean="0"/>
              <a:t>- contains many helpful Presentations, including all the LEARN presentations</a:t>
            </a:r>
          </a:p>
          <a:p>
            <a:r>
              <a:rPr lang="en-US" b="1" i="1" dirty="0" smtClean="0"/>
              <a:t>Job Aides</a:t>
            </a:r>
            <a:r>
              <a:rPr lang="en-US" dirty="0" smtClean="0"/>
              <a:t>- helpful “how </a:t>
            </a:r>
            <a:r>
              <a:rPr lang="en-US" dirty="0" err="1" smtClean="0"/>
              <a:t>to’s</a:t>
            </a:r>
            <a:r>
              <a:rPr lang="en-US" dirty="0" smtClean="0"/>
              <a:t>”, for completing Finance specific tasks</a:t>
            </a:r>
          </a:p>
        </p:txBody>
      </p:sp>
      <p:sp>
        <p:nvSpPr>
          <p:cNvPr id="4" name="Slide Number Placeholder 3"/>
          <p:cNvSpPr>
            <a:spLocks noGrp="1"/>
          </p:cNvSpPr>
          <p:nvPr>
            <p:ph type="sldNum" sz="quarter" idx="12"/>
          </p:nvPr>
        </p:nvSpPr>
        <p:spPr/>
        <p:txBody>
          <a:bodyPr/>
          <a:lstStyle/>
          <a:p>
            <a:pPr>
              <a:defRPr/>
            </a:pPr>
            <a:fld id="{36069072-7794-43A5-B8C3-7D497772C19B}" type="slidenum">
              <a:rPr lang="en-US" smtClean="0"/>
              <a:pPr>
                <a:defRPr/>
              </a:pPr>
              <a:t>42</a:t>
            </a:fld>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Quick Reference Guide</a:t>
            </a:r>
            <a:endParaRPr lang="en-US" dirty="0"/>
          </a:p>
        </p:txBody>
      </p:sp>
      <p:sp>
        <p:nvSpPr>
          <p:cNvPr id="3" name="Content Placeholder 2"/>
          <p:cNvSpPr>
            <a:spLocks noGrp="1"/>
          </p:cNvSpPr>
          <p:nvPr>
            <p:ph idx="1"/>
          </p:nvPr>
        </p:nvSpPr>
        <p:spPr/>
        <p:txBody>
          <a:bodyPr/>
          <a:lstStyle/>
          <a:p>
            <a:pPr>
              <a:buNone/>
            </a:pPr>
            <a:r>
              <a:rPr lang="en-US" b="1" u="sng" cap="all" dirty="0" smtClean="0"/>
              <a:t>Other</a:t>
            </a:r>
            <a:endParaRPr lang="en-US" b="1" cap="all" dirty="0" smtClean="0"/>
          </a:p>
          <a:p>
            <a:pPr>
              <a:buNone/>
            </a:pPr>
            <a:r>
              <a:rPr lang="en-US" b="1" dirty="0" smtClean="0"/>
              <a:t>Financial Services Support Center:</a:t>
            </a:r>
            <a:r>
              <a:rPr lang="en-US" dirty="0" smtClean="0"/>
              <a:t>  [ </a:t>
            </a:r>
            <a:r>
              <a:rPr lang="en-US" u="sng" dirty="0" smtClean="0">
                <a:hlinkClick r:id="rId3"/>
              </a:rPr>
              <a:t>http://www.unm.edu/~fssc/index.html</a:t>
            </a:r>
            <a:r>
              <a:rPr lang="en-US" dirty="0" smtClean="0"/>
              <a:t> ]</a:t>
            </a:r>
          </a:p>
          <a:p>
            <a:pPr>
              <a:buNone/>
            </a:pPr>
            <a:r>
              <a:rPr lang="en-US" dirty="0" smtClean="0"/>
              <a:t>On the left, select:</a:t>
            </a:r>
          </a:p>
          <a:p>
            <a:r>
              <a:rPr lang="en-US" b="1" i="1" dirty="0" smtClean="0"/>
              <a:t>Participant Guides-</a:t>
            </a:r>
            <a:r>
              <a:rPr lang="en-US" dirty="0" smtClean="0"/>
              <a:t> the most current guides used in EOD classes</a:t>
            </a:r>
          </a:p>
          <a:p>
            <a:r>
              <a:rPr lang="en-US" b="1" i="1" dirty="0" smtClean="0"/>
              <a:t>Forms</a:t>
            </a:r>
            <a:r>
              <a:rPr lang="en-US" dirty="0" smtClean="0"/>
              <a:t>- direct links to Financial Services Forms</a:t>
            </a:r>
          </a:p>
        </p:txBody>
      </p:sp>
      <p:sp>
        <p:nvSpPr>
          <p:cNvPr id="4" name="Slide Number Placeholder 3"/>
          <p:cNvSpPr>
            <a:spLocks noGrp="1"/>
          </p:cNvSpPr>
          <p:nvPr>
            <p:ph type="sldNum" sz="quarter" idx="12"/>
          </p:nvPr>
        </p:nvSpPr>
        <p:spPr/>
        <p:txBody>
          <a:bodyPr/>
          <a:lstStyle/>
          <a:p>
            <a:pPr>
              <a:defRPr/>
            </a:pPr>
            <a:fld id="{36069072-7794-43A5-B8C3-7D497772C19B}" type="slidenum">
              <a:rPr lang="en-US" smtClean="0"/>
              <a:pPr>
                <a:defRPr/>
              </a:pPr>
              <a:t>43</a:t>
            </a:fld>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Quick Reference Guide</a:t>
            </a:r>
            <a:endParaRPr lang="en-US" dirty="0"/>
          </a:p>
        </p:txBody>
      </p:sp>
      <p:sp>
        <p:nvSpPr>
          <p:cNvPr id="3" name="Content Placeholder 2"/>
          <p:cNvSpPr>
            <a:spLocks noGrp="1"/>
          </p:cNvSpPr>
          <p:nvPr>
            <p:ph idx="1"/>
          </p:nvPr>
        </p:nvSpPr>
        <p:spPr>
          <a:xfrm>
            <a:off x="457200" y="2163763"/>
            <a:ext cx="8229600" cy="3856037"/>
          </a:xfrm>
        </p:spPr>
        <p:txBody>
          <a:bodyPr/>
          <a:lstStyle/>
          <a:p>
            <a:pPr>
              <a:buNone/>
            </a:pPr>
            <a:r>
              <a:rPr lang="en-US" b="1" dirty="0" smtClean="0"/>
              <a:t>ITS Help:</a:t>
            </a:r>
          </a:p>
          <a:p>
            <a:pPr>
              <a:buNone/>
            </a:pPr>
            <a:endParaRPr lang="en-US" dirty="0" smtClean="0"/>
          </a:p>
          <a:p>
            <a:r>
              <a:rPr lang="en-US" dirty="0" smtClean="0"/>
              <a:t> </a:t>
            </a:r>
            <a:r>
              <a:rPr lang="en-US" u="sng" dirty="0" smtClean="0">
                <a:hlinkClick r:id="rId3"/>
              </a:rPr>
              <a:t>http://its.unm.edu/support/index.html</a:t>
            </a:r>
            <a:r>
              <a:rPr lang="en-US" dirty="0" smtClean="0"/>
              <a:t>  this site lists phone numbers for help desks on Main Campus, HSC Campus, the Hospital, and others.  It has a direct link to Fast Info.  It lists several other ways to get technical support, all on the main page.</a:t>
            </a:r>
          </a:p>
          <a:p>
            <a:endParaRPr lang="en-US" dirty="0"/>
          </a:p>
        </p:txBody>
      </p:sp>
      <p:sp>
        <p:nvSpPr>
          <p:cNvPr id="4" name="Slide Number Placeholder 3"/>
          <p:cNvSpPr>
            <a:spLocks noGrp="1"/>
          </p:cNvSpPr>
          <p:nvPr>
            <p:ph type="sldNum" sz="quarter" idx="12"/>
          </p:nvPr>
        </p:nvSpPr>
        <p:spPr/>
        <p:txBody>
          <a:bodyPr/>
          <a:lstStyle/>
          <a:p>
            <a:pPr>
              <a:defRPr/>
            </a:pPr>
            <a:fld id="{36069072-7794-43A5-B8C3-7D497772C19B}" type="slidenum">
              <a:rPr lang="en-US" smtClean="0"/>
              <a:pPr>
                <a:defRPr/>
              </a:pPr>
              <a:t>44</a:t>
            </a:fld>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pic>
        <p:nvPicPr>
          <p:cNvPr id="4" name="Content Placeholder 3" descr="question.jpg"/>
          <p:cNvPicPr>
            <a:picLocks noGrp="1" noChangeAspect="1"/>
          </p:cNvPicPr>
          <p:nvPr>
            <p:ph idx="1"/>
          </p:nvPr>
        </p:nvPicPr>
        <p:blipFill>
          <a:blip r:embed="rId3"/>
          <a:stretch>
            <a:fillRect/>
          </a:stretch>
        </p:blipFill>
        <p:spPr>
          <a:xfrm>
            <a:off x="3143250" y="2029619"/>
            <a:ext cx="2857500" cy="4200525"/>
          </a:xfrm>
        </p:spPr>
      </p:pic>
      <p:sp>
        <p:nvSpPr>
          <p:cNvPr id="5" name="Slide Number Placeholder 4"/>
          <p:cNvSpPr>
            <a:spLocks noGrp="1"/>
          </p:cNvSpPr>
          <p:nvPr>
            <p:ph type="sldNum" sz="quarter" idx="12"/>
          </p:nvPr>
        </p:nvSpPr>
        <p:spPr/>
        <p:txBody>
          <a:bodyPr/>
          <a:lstStyle/>
          <a:p>
            <a:pPr>
              <a:defRPr/>
            </a:pPr>
            <a:fld id="{36069072-7794-43A5-B8C3-7D497772C19B}" type="slidenum">
              <a:rPr lang="en-US" smtClean="0"/>
              <a:pPr>
                <a:defRPr/>
              </a:pPr>
              <a:t>45</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Transactions not subject to NSF</a:t>
            </a:r>
            <a:endParaRPr lang="en-US" dirty="0"/>
          </a:p>
        </p:txBody>
      </p:sp>
      <p:sp>
        <p:nvSpPr>
          <p:cNvPr id="3" name="Content Placeholder 2"/>
          <p:cNvSpPr>
            <a:spLocks noGrp="1"/>
          </p:cNvSpPr>
          <p:nvPr>
            <p:ph idx="1"/>
          </p:nvPr>
        </p:nvSpPr>
        <p:spPr>
          <a:xfrm>
            <a:off x="457200" y="2392363"/>
            <a:ext cx="8229600" cy="3398837"/>
          </a:xfrm>
        </p:spPr>
        <p:txBody>
          <a:bodyPr/>
          <a:lstStyle/>
          <a:p>
            <a:r>
              <a:rPr lang="en-US" dirty="0" smtClean="0"/>
              <a:t>Any feeds into Banner:	</a:t>
            </a:r>
          </a:p>
          <a:p>
            <a:pPr>
              <a:buNone/>
            </a:pPr>
            <a:r>
              <a:rPr lang="en-US" dirty="0" smtClean="0"/>
              <a:t>	</a:t>
            </a:r>
          </a:p>
          <a:p>
            <a:pPr>
              <a:buNone/>
            </a:pPr>
            <a:r>
              <a:rPr lang="en-US" dirty="0" smtClean="0"/>
              <a:t>		-	Payroll						-	P-card 						-	Banner tax						-	Telecommunications				-	Internal Sales Feeds, such as Bookstore, etc.</a:t>
            </a:r>
          </a:p>
          <a:p>
            <a:endParaRPr lang="en-US" dirty="0"/>
          </a:p>
        </p:txBody>
      </p:sp>
      <p:sp>
        <p:nvSpPr>
          <p:cNvPr id="4" name="Slide Number Placeholder 3"/>
          <p:cNvSpPr>
            <a:spLocks noGrp="1"/>
          </p:cNvSpPr>
          <p:nvPr>
            <p:ph type="sldNum" sz="quarter" idx="12"/>
          </p:nvPr>
        </p:nvSpPr>
        <p:spPr/>
        <p:txBody>
          <a:bodyPr/>
          <a:lstStyle/>
          <a:p>
            <a:pPr>
              <a:defRPr/>
            </a:pPr>
            <a:fld id="{36069072-7794-43A5-B8C3-7D497772C19B}"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0"/>
            <a:ext cx="8763000" cy="857250"/>
          </a:xfrm>
        </p:spPr>
        <p:txBody>
          <a:bodyPr/>
          <a:lstStyle/>
          <a:p>
            <a:r>
              <a:rPr lang="en-US" dirty="0" smtClean="0"/>
              <a:t>Account Codes do not Affect NSF</a:t>
            </a:r>
            <a:endParaRPr lang="en-US" dirty="0"/>
          </a:p>
        </p:txBody>
      </p:sp>
      <p:sp>
        <p:nvSpPr>
          <p:cNvPr id="3" name="Content Placeholder 2"/>
          <p:cNvSpPr>
            <a:spLocks noGrp="1"/>
          </p:cNvSpPr>
          <p:nvPr>
            <p:ph idx="1"/>
          </p:nvPr>
        </p:nvSpPr>
        <p:spPr>
          <a:xfrm>
            <a:off x="457200" y="2392363"/>
            <a:ext cx="8229600" cy="3398837"/>
          </a:xfrm>
        </p:spPr>
        <p:txBody>
          <a:bodyPr/>
          <a:lstStyle/>
          <a:p>
            <a:r>
              <a:rPr lang="en-US" dirty="0" smtClean="0"/>
              <a:t>Moving budgeted funds from one account code to another within:</a:t>
            </a:r>
          </a:p>
          <a:p>
            <a:pPr lvl="1"/>
            <a:r>
              <a:rPr lang="en-US" dirty="0" smtClean="0"/>
              <a:t> an index</a:t>
            </a:r>
          </a:p>
          <a:p>
            <a:pPr lvl="1"/>
            <a:r>
              <a:rPr lang="en-US" dirty="0" smtClean="0"/>
              <a:t>fund level 3</a:t>
            </a:r>
          </a:p>
          <a:p>
            <a:pPr lvl="1"/>
            <a:r>
              <a:rPr lang="en-US" dirty="0" smtClean="0"/>
              <a:t>Organization level 5</a:t>
            </a:r>
          </a:p>
          <a:p>
            <a:pPr lvl="1">
              <a:buNone/>
            </a:pPr>
            <a:endParaRPr lang="en-US" dirty="0" smtClean="0"/>
          </a:p>
          <a:p>
            <a:r>
              <a:rPr lang="en-US" b="1" dirty="0" smtClean="0">
                <a:solidFill>
                  <a:srgbClr val="FF0000"/>
                </a:solidFill>
              </a:rPr>
              <a:t> will never relieve NSF status</a:t>
            </a:r>
            <a:endParaRPr lang="en-US" b="1" dirty="0">
              <a:solidFill>
                <a:srgbClr val="FF0000"/>
              </a:solidFill>
            </a:endParaRPr>
          </a:p>
        </p:txBody>
      </p:sp>
      <p:sp>
        <p:nvSpPr>
          <p:cNvPr id="4" name="Slide Number Placeholder 3"/>
          <p:cNvSpPr>
            <a:spLocks noGrp="1"/>
          </p:cNvSpPr>
          <p:nvPr>
            <p:ph type="sldNum" sz="quarter" idx="12"/>
          </p:nvPr>
        </p:nvSpPr>
        <p:spPr/>
        <p:txBody>
          <a:bodyPr/>
          <a:lstStyle/>
          <a:p>
            <a:pPr>
              <a:defRPr/>
            </a:pPr>
            <a:fld id="{36069072-7794-43A5-B8C3-7D497772C19B}"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809750"/>
          </a:xfrm>
        </p:spPr>
        <p:txBody>
          <a:bodyPr/>
          <a:lstStyle/>
          <a:p>
            <a:pPr algn="ctr"/>
            <a:r>
              <a:rPr lang="en-US" dirty="0" smtClean="0"/>
              <a:t>How to tell you are in NSF Status</a:t>
            </a:r>
            <a:endParaRPr lang="en-US" dirty="0"/>
          </a:p>
        </p:txBody>
      </p:sp>
      <p:sp>
        <p:nvSpPr>
          <p:cNvPr id="3" name="Content Placeholder 2"/>
          <p:cNvSpPr>
            <a:spLocks noGrp="1"/>
          </p:cNvSpPr>
          <p:nvPr>
            <p:ph idx="1"/>
          </p:nvPr>
        </p:nvSpPr>
        <p:spPr>
          <a:xfrm>
            <a:off x="457200" y="3382963"/>
            <a:ext cx="8229600" cy="1493837"/>
          </a:xfrm>
        </p:spPr>
        <p:txBody>
          <a:bodyPr/>
          <a:lstStyle/>
          <a:p>
            <a:r>
              <a:rPr lang="en-US" dirty="0" smtClean="0"/>
              <a:t>Initiator of document will see an error message </a:t>
            </a:r>
            <a:endParaRPr lang="en-US" dirty="0"/>
          </a:p>
        </p:txBody>
      </p:sp>
      <p:sp>
        <p:nvSpPr>
          <p:cNvPr id="4" name="Slide Number Placeholder 3"/>
          <p:cNvSpPr>
            <a:spLocks noGrp="1"/>
          </p:cNvSpPr>
          <p:nvPr>
            <p:ph type="sldNum" sz="quarter" idx="12"/>
          </p:nvPr>
        </p:nvSpPr>
        <p:spPr/>
        <p:txBody>
          <a:bodyPr/>
          <a:lstStyle/>
          <a:p>
            <a:pPr>
              <a:defRPr/>
            </a:pPr>
            <a:fld id="{36069072-7794-43A5-B8C3-7D497772C19B}"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295400"/>
          </a:xfrm>
        </p:spPr>
        <p:txBody>
          <a:bodyPr/>
          <a:lstStyle/>
          <a:p>
            <a:pPr algn="ctr"/>
            <a:r>
              <a:rPr lang="en-US" dirty="0" smtClean="0"/>
              <a:t>NSF Status -JV</a:t>
            </a:r>
            <a:endParaRPr lang="en-US" dirty="0"/>
          </a:p>
        </p:txBody>
      </p:sp>
      <p:pic>
        <p:nvPicPr>
          <p:cNvPr id="1026" name="Picture 2"/>
          <p:cNvPicPr>
            <a:picLocks noChangeAspect="1" noChangeArrowheads="1"/>
          </p:cNvPicPr>
          <p:nvPr/>
        </p:nvPicPr>
        <p:blipFill>
          <a:blip r:embed="rId3"/>
          <a:srcRect/>
          <a:stretch>
            <a:fillRect/>
          </a:stretch>
        </p:blipFill>
        <p:spPr bwMode="auto">
          <a:xfrm>
            <a:off x="1225048" y="1752600"/>
            <a:ext cx="6547352" cy="4648200"/>
          </a:xfrm>
          <a:prstGeom prst="rect">
            <a:avLst/>
          </a:prstGeom>
          <a:noFill/>
          <a:ln w="9525">
            <a:noFill/>
            <a:miter lim="800000"/>
            <a:headEnd/>
            <a:tailEnd/>
          </a:ln>
        </p:spPr>
      </p:pic>
      <p:sp>
        <p:nvSpPr>
          <p:cNvPr id="5" name="Oval 4"/>
          <p:cNvSpPr/>
          <p:nvPr/>
        </p:nvSpPr>
        <p:spPr>
          <a:xfrm>
            <a:off x="4495800" y="2819400"/>
            <a:ext cx="91440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990600" y="5943600"/>
            <a:ext cx="26670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6"/>
          <p:cNvSpPr>
            <a:spLocks noGrp="1"/>
          </p:cNvSpPr>
          <p:nvPr>
            <p:ph type="sldNum" sz="quarter" idx="12"/>
          </p:nvPr>
        </p:nvSpPr>
        <p:spPr/>
        <p:txBody>
          <a:bodyPr/>
          <a:lstStyle/>
          <a:p>
            <a:pPr>
              <a:defRPr/>
            </a:pPr>
            <a:fld id="{36069072-7794-43A5-B8C3-7D497772C19B}" type="slidenum">
              <a:rPr lang="en-US" smtClean="0"/>
              <a:pPr>
                <a:defRPr/>
              </a:pPr>
              <a:t>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1504950"/>
          </a:xfrm>
        </p:spPr>
        <p:txBody>
          <a:bodyPr/>
          <a:lstStyle/>
          <a:p>
            <a:pPr algn="ctr"/>
            <a:r>
              <a:rPr lang="en-US" dirty="0" smtClean="0"/>
              <a:t>How to tell you are in NSF Status</a:t>
            </a:r>
            <a:endParaRPr lang="en-US" dirty="0"/>
          </a:p>
        </p:txBody>
      </p:sp>
      <p:sp>
        <p:nvSpPr>
          <p:cNvPr id="3" name="Content Placeholder 2"/>
          <p:cNvSpPr>
            <a:spLocks noGrp="1"/>
          </p:cNvSpPr>
          <p:nvPr>
            <p:ph idx="1"/>
          </p:nvPr>
        </p:nvSpPr>
        <p:spPr>
          <a:xfrm>
            <a:off x="457200" y="2697163"/>
            <a:ext cx="8229600" cy="2789237"/>
          </a:xfrm>
        </p:spPr>
        <p:txBody>
          <a:bodyPr/>
          <a:lstStyle/>
          <a:p>
            <a:pPr lvl="1"/>
            <a:r>
              <a:rPr lang="en-US" sz="2600" dirty="0" smtClean="0"/>
              <a:t>The document is routed to an NSF approval queue instead of the regular approval queues in Central Accounting.</a:t>
            </a:r>
          </a:p>
          <a:p>
            <a:pPr lvl="1"/>
            <a:endParaRPr lang="en-US" sz="2600" dirty="0" smtClean="0"/>
          </a:p>
          <a:p>
            <a:pPr lvl="1"/>
            <a:r>
              <a:rPr lang="en-US" sz="2600" dirty="0" smtClean="0"/>
              <a:t>If document is suspended due to NSF, it will be in the “NSF-Over Budget” queue.</a:t>
            </a:r>
          </a:p>
          <a:p>
            <a:endParaRPr lang="en-US" dirty="0"/>
          </a:p>
        </p:txBody>
      </p:sp>
      <p:sp>
        <p:nvSpPr>
          <p:cNvPr id="4" name="Slide Number Placeholder 3"/>
          <p:cNvSpPr>
            <a:spLocks noGrp="1"/>
          </p:cNvSpPr>
          <p:nvPr>
            <p:ph type="sldNum" sz="quarter" idx="12"/>
          </p:nvPr>
        </p:nvSpPr>
        <p:spPr/>
        <p:txBody>
          <a:bodyPr/>
          <a:lstStyle/>
          <a:p>
            <a:pPr>
              <a:defRPr/>
            </a:pPr>
            <a:fld id="{36069072-7794-43A5-B8C3-7D497772C19B}" type="slidenum">
              <a:rPr lang="en-US" smtClean="0"/>
              <a:pPr>
                <a:defRPr/>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NSF Theme">
      <a:dk1>
        <a:sysClr val="windowText" lastClr="000000"/>
      </a:dk1>
      <a:lt1>
        <a:sysClr val="window" lastClr="FFFFFF"/>
      </a:lt1>
      <a:dk2>
        <a:srgbClr val="04617B"/>
      </a:dk2>
      <a:lt2>
        <a:srgbClr val="DBF5F9"/>
      </a:lt2>
      <a:accent1>
        <a:srgbClr val="7030A0"/>
      </a:accent1>
      <a:accent2>
        <a:srgbClr val="009DD9"/>
      </a:accent2>
      <a:accent3>
        <a:srgbClr val="0BD0D9"/>
      </a:accent3>
      <a:accent4>
        <a:srgbClr val="10CF9B"/>
      </a:accent4>
      <a:accent5>
        <a:srgbClr val="7CCA62"/>
      </a:accent5>
      <a:accent6>
        <a:srgbClr val="A5C249"/>
      </a:accent6>
      <a:hlink>
        <a:srgbClr val="01303D"/>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elebratio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blipFill rotWithShape="1">
          <a:blip xmlns:r="http://schemas.openxmlformats.org/officeDocument/2006/relationships" r:embed="rId1">
            <a:duotone>
              <a:schemeClr val="phClr">
                <a:tint val="30000"/>
                <a:satMod val="175000"/>
              </a:schemeClr>
              <a:schemeClr val="phClr">
                <a:shade val="50000"/>
                <a:satMod val="115000"/>
              </a:schemeClr>
            </a:duotone>
          </a:blip>
          <a:tile tx="0" ty="0" sx="80000" sy="80000" flip="none" algn="tl"/>
        </a:blip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innerShdw blurRad="76200">
              <a:srgbClr val="000000">
                <a:alpha val="50000"/>
              </a:srgbClr>
            </a:innerShdw>
          </a:effectLst>
          <a:scene3d>
            <a:camera prst="orthographicFront">
              <a:rot lat="0" lon="0" rev="0"/>
            </a:camera>
            <a:lightRig rig="soft" dir="t">
              <a:rot lat="0" lon="0" rev="7800000"/>
            </a:lightRig>
          </a:scene3d>
          <a:sp3d>
            <a:bevelT w="63500" h="38100" prst="relaxedInset"/>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2">
            <a:duotone>
              <a:schemeClr val="phClr">
                <a:shade val="90000"/>
                <a:satMod val="150000"/>
              </a:schemeClr>
              <a:schemeClr val="phClr">
                <a:tint val="88000"/>
                <a:satMod val="150000"/>
              </a:schemeClr>
            </a:duotone>
          </a:blip>
          <a:tile tx="0" ty="0" sx="65000" sy="65000" flip="none" algn="tl"/>
        </a:blipFill>
      </a:bgFillStyleLst>
    </a:fmtScheme>
  </a:themeElements>
  <a:objectDefaults>
    <a:txDef>
      <a:spPr>
        <a:solidFill>
          <a:srgbClr val="FFFF00">
            <a:alpha val="24000"/>
          </a:srgbClr>
        </a:solidFill>
      </a:spPr>
      <a:bodyPr wrap="square" rtlCol="0">
        <a:spAutoFit/>
      </a:bodyPr>
      <a:lstStyle>
        <a:defPPr>
          <a:defRPr dirty="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1145</TotalTime>
  <Words>2047</Words>
  <Application>Microsoft Office PowerPoint</Application>
  <PresentationFormat>On-screen Show (4:3)</PresentationFormat>
  <Paragraphs>304</Paragraphs>
  <Slides>45</Slides>
  <Notes>42</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Flow</vt:lpstr>
      <vt:lpstr>Avoiding nsf through appropriate budgeting</vt:lpstr>
      <vt:lpstr>Who and what are Affected by NSF Reject?</vt:lpstr>
      <vt:lpstr>How does Banner Calculate NSF?</vt:lpstr>
      <vt:lpstr>Transactions subject to NSF</vt:lpstr>
      <vt:lpstr>Transactions not subject to NSF</vt:lpstr>
      <vt:lpstr>Account Codes do not Affect NSF</vt:lpstr>
      <vt:lpstr>How to tell you are in NSF Status</vt:lpstr>
      <vt:lpstr>NSF Status -JV</vt:lpstr>
      <vt:lpstr>How to tell you are in NSF Status</vt:lpstr>
      <vt:lpstr>Tools to Assist:</vt:lpstr>
      <vt:lpstr>Budget Availability Reports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Avoiding NSF</vt:lpstr>
      <vt:lpstr>Avoiding NSF</vt:lpstr>
      <vt:lpstr>Avoiding NSF</vt:lpstr>
      <vt:lpstr>Trouble Shooting NSF</vt:lpstr>
      <vt:lpstr>Trouble Shooting NSF</vt:lpstr>
      <vt:lpstr>Trouble Shooting NSF</vt:lpstr>
      <vt:lpstr>Trouble Shooting NSF</vt:lpstr>
      <vt:lpstr>Trouble Shooting NSF</vt:lpstr>
      <vt:lpstr>Trouble Shooting NSF</vt:lpstr>
      <vt:lpstr>Trouble Shooting NSF</vt:lpstr>
      <vt:lpstr>Trouble Shooting NSF</vt:lpstr>
      <vt:lpstr>Trouble Shooting NSF</vt:lpstr>
      <vt:lpstr>Trouble Shooting NSF</vt:lpstr>
      <vt:lpstr>Trouble Shooting NSF</vt:lpstr>
      <vt:lpstr>Trouble Shooting NSF</vt:lpstr>
      <vt:lpstr>Quick Reference Guide</vt:lpstr>
      <vt:lpstr>Quick Reference Guide</vt:lpstr>
      <vt:lpstr>Quick Reference Guide</vt:lpstr>
      <vt:lpstr>Quick Reference Guide</vt:lpstr>
      <vt:lpstr>Quick Reference Guide</vt:lpstr>
      <vt:lpstr>Quick Reference Guide</vt:lpstr>
      <vt:lpstr>Quick Reference Guide</vt:lpstr>
      <vt:lpstr>Quick Reference Guide</vt:lpstr>
      <vt:lpstr>Quick Reference Guide</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Lomas2211</dc:creator>
  <cp:lastModifiedBy>Lomas2211</cp:lastModifiedBy>
  <cp:revision>367</cp:revision>
  <dcterms:created xsi:type="dcterms:W3CDTF">2008-11-24T19:33:41Z</dcterms:created>
  <dcterms:modified xsi:type="dcterms:W3CDTF">2011-11-08T16:36:13Z</dcterms:modified>
</cp:coreProperties>
</file>