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64" r:id="rId4"/>
    <p:sldId id="262" r:id="rId5"/>
    <p:sldId id="263" r:id="rId6"/>
    <p:sldId id="258" r:id="rId7"/>
    <p:sldId id="260" r:id="rId8"/>
    <p:sldId id="259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immy:Dropbox:My%20Documents:U%20New%20Mexico%20EM%20Residency:ED%20Handoff%20Research%20Project:Results:UNM%20Adult%20ED%20(Residents%20&amp;%20Attendings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immy:Dropbox:My%20Documents:U%20New%20Mexico%20EM%20Residency:ED%20Handoff%20Research%20Project:Results:UNM%20Adult%20ED%20(Residents%20&amp;%20Attendings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immy:Dropbox:My%20Documents:U%20New%20Mexico%20EM%20Residency:ED%20Handoff%20Research%20Project:Results:Presbyteri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UNM Adult ED Residents</a:t>
            </a:r>
            <a:r>
              <a:rPr lang="en-US" baseline="0" dirty="0"/>
              <a:t> &amp; Attendings (n=42</a:t>
            </a:r>
            <a:r>
              <a:rPr lang="en-US" baseline="0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"I don’t think the current ED handoff process needs improvement at my institution"</a:t>
            </a:r>
          </a:p>
        </c:rich>
      </c:tx>
      <c:layout>
        <c:manualLayout>
          <c:xMode val="edge"/>
          <c:yMode val="edge"/>
          <c:x val="0.128196715795141"/>
          <c:y val="1.5625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4'!$A$4:$B$4</c:f>
              <c:strCache>
                <c:ptCount val="1"/>
                <c:pt idx="0">
                  <c:v>I don’t think the current ED handoff process needs improvement at my institution. I don’t think the current ED handoff process needs improvement at my institution.</c:v>
                </c:pt>
              </c:strCache>
            </c:strRef>
          </c:tx>
          <c:invertIfNegative val="0"/>
          <c:cat>
            <c:strRef>
              <c:f>'Question 4'!$C$3:$G$3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'Question 4'!$C$4:$G$4</c:f>
              <c:numCache>
                <c:formatCode>General</c:formatCode>
                <c:ptCount val="5"/>
                <c:pt idx="0">
                  <c:v>3</c:v>
                </c:pt>
                <c:pt idx="1">
                  <c:v>23</c:v>
                </c:pt>
                <c:pt idx="2">
                  <c:v>11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385984"/>
        <c:axId val="123538816"/>
      </c:barChart>
      <c:catAx>
        <c:axId val="9738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538816"/>
        <c:crosses val="autoZero"/>
        <c:auto val="1"/>
        <c:lblAlgn val="ctr"/>
        <c:lblOffset val="100"/>
        <c:noMultiLvlLbl val="0"/>
      </c:catAx>
      <c:valAx>
        <c:axId val="12353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38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UNM Adult ED</a:t>
            </a:r>
            <a:r>
              <a:rPr lang="en-US" baseline="0" dirty="0"/>
              <a:t> - Residents &amp; Attendings (n=42</a:t>
            </a:r>
            <a:r>
              <a:rPr lang="en-US" baseline="0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“Negative </a:t>
            </a:r>
            <a:r>
              <a:rPr lang="en-US" dirty="0"/>
              <a:t>patient outcomes result due to poor, inadequate or incomplete </a:t>
            </a:r>
            <a:r>
              <a:rPr lang="en-US" dirty="0" smtClean="0"/>
              <a:t>handoffs”</a:t>
            </a:r>
            <a:endParaRPr lang="en-US" dirty="0"/>
          </a:p>
        </c:rich>
      </c:tx>
      <c:layout>
        <c:manualLayout>
          <c:xMode val="edge"/>
          <c:yMode val="edge"/>
          <c:x val="0.14478044974108001"/>
          <c:y val="1.449275362318840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5'!$A$4:$B$4</c:f>
              <c:strCache>
                <c:ptCount val="1"/>
                <c:pt idx="0">
                  <c:v>Negative patient outcomes result due to poor, inadequate or incomplete handoffs. Negative patient outcomes result due to poor, inadequate or incomplete handoffs.</c:v>
                </c:pt>
              </c:strCache>
            </c:strRef>
          </c:tx>
          <c:invertIfNegative val="0"/>
          <c:cat>
            <c:strRef>
              <c:f>'Question 5'!$C$3:$G$3</c:f>
              <c:strCache>
                <c:ptCount val="5"/>
                <c:pt idx="0">
                  <c:v>3 to 4 Times Per Handoff</c:v>
                </c:pt>
                <c:pt idx="1">
                  <c:v>1 to 2 Times Per Handoff</c:v>
                </c:pt>
                <c:pt idx="2">
                  <c:v>Once Every Few Handoffs</c:v>
                </c:pt>
                <c:pt idx="3">
                  <c:v>Once Every 10 Handoffs</c:v>
                </c:pt>
                <c:pt idx="4">
                  <c:v>Rare Occurrence</c:v>
                </c:pt>
              </c:strCache>
            </c:strRef>
          </c:cat>
          <c:val>
            <c:numRef>
              <c:f>'Question 5'!$C$4:$G$4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18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001792"/>
        <c:axId val="123596160"/>
      </c:barChart>
      <c:catAx>
        <c:axId val="10000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3596160"/>
        <c:crosses val="autoZero"/>
        <c:auto val="1"/>
        <c:lblAlgn val="ctr"/>
        <c:lblOffset val="100"/>
        <c:noMultiLvlLbl val="0"/>
      </c:catAx>
      <c:valAx>
        <c:axId val="12359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00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Presbyterian ED (n=32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“Negative </a:t>
            </a:r>
            <a:r>
              <a:rPr lang="en-US" dirty="0"/>
              <a:t>patient outcomes result due to poor, inadequate or incomplete </a:t>
            </a:r>
            <a:r>
              <a:rPr lang="en-US" dirty="0" smtClean="0"/>
              <a:t>handoffs”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5'!$A$4:$B$4</c:f>
              <c:strCache>
                <c:ptCount val="1"/>
                <c:pt idx="0">
                  <c:v>Negative patient outcomes result due to poor, inadequate or incomplete handoffs. Negative patient outcomes result due to poor, inadequate or incomplete handoffs.</c:v>
                </c:pt>
              </c:strCache>
            </c:strRef>
          </c:tx>
          <c:invertIfNegative val="0"/>
          <c:cat>
            <c:strRef>
              <c:f>'Question 5'!$C$3:$G$3</c:f>
              <c:strCache>
                <c:ptCount val="5"/>
                <c:pt idx="0">
                  <c:v>3 to 4 Times Per Handoff</c:v>
                </c:pt>
                <c:pt idx="1">
                  <c:v>1 to 2 Times Per Handoff</c:v>
                </c:pt>
                <c:pt idx="2">
                  <c:v>Once Every Few Handoffs</c:v>
                </c:pt>
                <c:pt idx="3">
                  <c:v>Once Every 10 Handoffs</c:v>
                </c:pt>
                <c:pt idx="4">
                  <c:v>Rare Occurrence</c:v>
                </c:pt>
              </c:strCache>
            </c:strRef>
          </c:cat>
          <c:val>
            <c:numRef>
              <c:f>'Question 5'!$C$4:$G$4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10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645376"/>
        <c:axId val="58814976"/>
      </c:barChart>
      <c:catAx>
        <c:axId val="10064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58814976"/>
        <c:crosses val="autoZero"/>
        <c:auto val="1"/>
        <c:lblAlgn val="ctr"/>
        <c:lblOffset val="100"/>
        <c:noMultiLvlLbl val="0"/>
      </c:catAx>
      <c:valAx>
        <c:axId val="58814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45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DE688-A198-4EB8-A12F-F57AEE6C091A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975BC-87DC-46D3-84D5-F5CC73AD3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4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18/42 = 42%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>
                <a:ea typeface="ＭＳ Ｐゴシック" pitchFamily="34" charset="-128"/>
              </a:rPr>
              <a:t>18+6/42 = 57%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94B62DB-7508-41E2-8BF3-09BF927B3F8B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33B398F7-C0EA-4EF3-BA46-5B6F86D3871C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(have bed request and orders) should have a very brief handoff by the outgoing resident to the accepting attending; if the patient had admitting orders at the time of the previous handoff the outgoing attending provides the handoff to the accepting attending.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75BC-87DC-46D3-84D5-F5CC73AD31D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FFD882-F8C3-4BA7-BED5-1843162B351D}" type="datetimeFigureOut">
              <a:rPr lang="en-US" smtClean="0"/>
              <a:t>6/24/2011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A2EF8A-3132-4C31-8702-4D2D44D180C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hsc.unm.edu/emerme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452" y="1295400"/>
            <a:ext cx="6480048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Provider Handoff Recommendations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28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  <p:pic>
        <p:nvPicPr>
          <p:cNvPr id="1026" name="Picture 2" descr="Department Na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858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3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Handoff – General Guidelines</a:t>
            </a:r>
          </a:p>
          <a:p>
            <a:pPr marL="36576" indent="0">
              <a:buNone/>
            </a:pPr>
            <a:endParaRPr lang="en-US" dirty="0" smtClean="0"/>
          </a:p>
          <a:p>
            <a:pPr lvl="1"/>
            <a:r>
              <a:rPr lang="en-US" dirty="0"/>
              <a:t>Be on time and prepare for handoff early so that handoffs can start when </a:t>
            </a:r>
            <a:r>
              <a:rPr lang="en-US" dirty="0" smtClean="0"/>
              <a:t>scheduled</a:t>
            </a:r>
          </a:p>
          <a:p>
            <a:pPr marL="448056" lvl="1" indent="0">
              <a:buNone/>
            </a:pPr>
            <a:endParaRPr lang="en-US" dirty="0"/>
          </a:p>
          <a:p>
            <a:pPr lvl="1"/>
            <a:r>
              <a:rPr lang="en-US" dirty="0"/>
              <a:t>Organize handoffs by doing selected “bedside waking rounds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Minimize interruptions!</a:t>
            </a:r>
          </a:p>
          <a:p>
            <a:pPr marL="448056" lvl="1" indent="0">
              <a:buNone/>
            </a:pPr>
            <a:endParaRPr lang="en-US" dirty="0"/>
          </a:p>
          <a:p>
            <a:pPr lvl="1"/>
            <a:r>
              <a:rPr lang="en-US" dirty="0"/>
              <a:t>Officially admitted </a:t>
            </a:r>
            <a:r>
              <a:rPr lang="en-US" dirty="0" smtClean="0"/>
              <a:t>patients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Spend approximately 5 minutes on clinical teaching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Post Handoff</a:t>
            </a:r>
          </a:p>
          <a:p>
            <a:pPr marL="36576" indent="0">
              <a:buNone/>
            </a:pPr>
            <a:endParaRPr lang="en-US" dirty="0" smtClean="0"/>
          </a:p>
          <a:p>
            <a:pPr lvl="1"/>
            <a:r>
              <a:rPr lang="en-US" sz="2800" dirty="0"/>
              <a:t>Within 15 minutes of the end of handoff, the accepting resident should assign himself or herself as the resident provider in the </a:t>
            </a:r>
            <a:r>
              <a:rPr lang="en-US" sz="2800" dirty="0"/>
              <a:t>FirstNet</a:t>
            </a:r>
            <a:r>
              <a:rPr lang="en-US" sz="2800" dirty="0"/>
              <a:t> tracking </a:t>
            </a:r>
            <a:r>
              <a:rPr lang="en-US" sz="2800" dirty="0" smtClean="0"/>
              <a:t>system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Within the first 2 hours of the shift, patients that were handed off should have had their chart, laboratory and other findings reviewed and the resident should have physically introduced himself or </a:t>
            </a:r>
            <a:r>
              <a:rPr lang="en-US" sz="2800" dirty="0" smtClean="0"/>
              <a:t>herself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7467600" cy="1143000"/>
          </a:xfrm>
        </p:spPr>
        <p:txBody>
          <a:bodyPr/>
          <a:lstStyle/>
          <a:p>
            <a:r>
              <a:rPr lang="en-US" dirty="0"/>
              <a:t>What are the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838199"/>
            <a:ext cx="7620000" cy="588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2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out the new recommendations during the month of July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Will have a discussion session on July 27</a:t>
            </a:r>
            <a:r>
              <a:rPr lang="en-US" baseline="30000" dirty="0" smtClean="0"/>
              <a:t>th</a:t>
            </a:r>
            <a:r>
              <a:rPr lang="en-US" dirty="0" smtClean="0"/>
              <a:t> at Wednesday conference for feedback and suggestions</a:t>
            </a:r>
          </a:p>
          <a:p>
            <a:endParaRPr lang="en-US" dirty="0"/>
          </a:p>
          <a:p>
            <a:r>
              <a:rPr lang="en-US" dirty="0" smtClean="0"/>
              <a:t>Works in progress…</a:t>
            </a:r>
          </a:p>
          <a:p>
            <a:pPr lvl="1"/>
            <a:r>
              <a:rPr lang="en-US" dirty="0" smtClean="0"/>
              <a:t>Nursing involvement in handoff process</a:t>
            </a:r>
          </a:p>
          <a:p>
            <a:pPr lvl="1"/>
            <a:r>
              <a:rPr lang="en-US" dirty="0" smtClean="0"/>
              <a:t>Electronically generated handoff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9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ACGME is mandating that all residency programs “monitor and ensure effective, structured handover processes in order to facilitate both continuity of care and patient </a:t>
            </a:r>
            <a:r>
              <a:rPr lang="en-US" dirty="0" smtClean="0"/>
              <a:t>safety”</a:t>
            </a:r>
          </a:p>
          <a:p>
            <a:endParaRPr lang="en-US" dirty="0" smtClean="0"/>
          </a:p>
          <a:p>
            <a:r>
              <a:rPr lang="en-US" dirty="0"/>
              <a:t>TJC 2008 National Patient Safety Goals requirement </a:t>
            </a:r>
            <a:r>
              <a:rPr lang="en-US" dirty="0" smtClean="0"/>
              <a:t>regarding standardization of handoffs</a:t>
            </a:r>
          </a:p>
          <a:p>
            <a:endParaRPr lang="en-US" dirty="0" smtClean="0"/>
          </a:p>
          <a:p>
            <a:r>
              <a:rPr lang="en-US" dirty="0" smtClean="0"/>
              <a:t>Results of our own in house survey that demonstrated resident &amp; faculty dissatisfaction with current process along with patient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5780" y="0"/>
            <a:ext cx="7772400" cy="1144429"/>
          </a:xfrm>
        </p:spPr>
        <p:txBody>
          <a:bodyPr tIns="41148" bIns="41148">
            <a:normAutofit/>
          </a:bodyPr>
          <a:lstStyle/>
          <a:p>
            <a:pPr algn="l"/>
            <a:r>
              <a:rPr lang="en-US" sz="3600" dirty="0">
                <a:solidFill>
                  <a:srgbClr val="DEAF0D"/>
                </a:solidFill>
                <a:latin typeface="Bodoni" pitchFamily="34" charset="0"/>
              </a:rPr>
              <a:t>Results – Handoff Satisfaction UNM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097280"/>
          <a:ext cx="802386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94360" y="5777865"/>
            <a:ext cx="7818120" cy="63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54 % responded Disagree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62 % responded Strongly Disagree or Disagree</a:t>
            </a:r>
          </a:p>
        </p:txBody>
      </p:sp>
    </p:spTree>
    <p:extLst>
      <p:ext uri="{BB962C8B-B14F-4D97-AF65-F5344CB8AC3E}">
        <p14:creationId xmlns:p14="http://schemas.microsoft.com/office/powerpoint/2010/main" val="2713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62940" y="0"/>
            <a:ext cx="7772400" cy="1144429"/>
          </a:xfrm>
        </p:spPr>
        <p:txBody>
          <a:bodyPr tIns="41148" bIns="41148">
            <a:normAutofit/>
          </a:bodyPr>
          <a:lstStyle/>
          <a:p>
            <a:pPr algn="l"/>
            <a:r>
              <a:rPr lang="en-US" sz="4000" dirty="0" smtClean="0">
                <a:solidFill>
                  <a:srgbClr val="DEAF0D"/>
                </a:solidFill>
                <a:latin typeface="Bodoni" pitchFamily="34" charset="0"/>
              </a:rPr>
              <a:t>Results - Negative Outcome UNM </a:t>
            </a:r>
            <a:endParaRPr lang="en-US" sz="4000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662940" y="1028700"/>
          <a:ext cx="7612380" cy="473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57200" y="5829300"/>
            <a:ext cx="7411003" cy="8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96" tIns="41148" rIns="82296" bIns="41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 42% responded Once Every Few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 57% responded 1-2 times per handoff or Once every Few</a:t>
            </a:r>
          </a:p>
        </p:txBody>
      </p:sp>
    </p:spTree>
    <p:extLst>
      <p:ext uri="{BB962C8B-B14F-4D97-AF65-F5344CB8AC3E}">
        <p14:creationId xmlns:p14="http://schemas.microsoft.com/office/powerpoint/2010/main" val="40084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25780" y="0"/>
            <a:ext cx="7772400" cy="1144429"/>
          </a:xfrm>
        </p:spPr>
        <p:txBody>
          <a:bodyPr tIns="41148" bIns="41148">
            <a:normAutofit/>
          </a:bodyPr>
          <a:lstStyle/>
          <a:p>
            <a:pPr algn="l"/>
            <a:r>
              <a:rPr lang="en-US" sz="4000" dirty="0" smtClean="0">
                <a:solidFill>
                  <a:srgbClr val="DEAF0D"/>
                </a:solidFill>
                <a:latin typeface="Bodoni" pitchFamily="34" charset="0"/>
              </a:rPr>
              <a:t>Results - Negative Outcome </a:t>
            </a:r>
            <a:r>
              <a:rPr lang="en-US" sz="4000" dirty="0" smtClean="0">
                <a:solidFill>
                  <a:srgbClr val="DEAF0D"/>
                </a:solidFill>
                <a:latin typeface="Bodoni" pitchFamily="34" charset="0"/>
              </a:rPr>
              <a:t>Pres</a:t>
            </a:r>
            <a:endParaRPr lang="en-US" sz="4000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594360" y="1097280"/>
          <a:ext cx="7880985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88620" y="5966460"/>
            <a:ext cx="5581143" cy="63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96" tIns="41148" rIns="82296" bIns="41148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53% responded Once Every Few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84% responded Once every 10 or Rare Occurrence</a:t>
            </a:r>
          </a:p>
        </p:txBody>
      </p:sp>
    </p:spTree>
    <p:extLst>
      <p:ext uri="{BB962C8B-B14F-4D97-AF65-F5344CB8AC3E}">
        <p14:creationId xmlns:p14="http://schemas.microsoft.com/office/powerpoint/2010/main" val="32175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new handoff process will officially go into effect July 1</a:t>
            </a:r>
            <a:r>
              <a:rPr lang="en-US" baseline="30000" dirty="0" smtClean="0"/>
              <a:t>st</a:t>
            </a:r>
            <a:r>
              <a:rPr lang="en-US" dirty="0" smtClean="0"/>
              <a:t>, 2011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hanges to the handoff process will be a dynamic process and will occur throughout the year</a:t>
            </a:r>
          </a:p>
          <a:p>
            <a:endParaRPr lang="en-US" dirty="0" smtClean="0"/>
          </a:p>
          <a:p>
            <a:r>
              <a:rPr lang="en-US" dirty="0" smtClean="0"/>
              <a:t>Final recommendations will be made on July 1</a:t>
            </a:r>
            <a:r>
              <a:rPr lang="en-US" baseline="30000" dirty="0" smtClean="0"/>
              <a:t>st</a:t>
            </a:r>
            <a:r>
              <a:rPr lang="en-US" dirty="0" smtClean="0"/>
              <a:t>,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Handoff survey was sent to the residents and faculty at UNM in March, 2011</a:t>
            </a:r>
          </a:p>
          <a:p>
            <a:pPr lvl="1"/>
            <a:r>
              <a:rPr lang="en-US" dirty="0" smtClean="0"/>
              <a:t>Sklar, McLean, Crandall &amp; Heilman</a:t>
            </a:r>
          </a:p>
          <a:p>
            <a:pPr lvl="1"/>
            <a:endParaRPr lang="en-US" dirty="0" smtClean="0"/>
          </a:p>
          <a:p>
            <a:r>
              <a:rPr lang="en-US" dirty="0"/>
              <a:t>Handoff process team was </a:t>
            </a:r>
            <a:r>
              <a:rPr lang="en-US" dirty="0" smtClean="0"/>
              <a:t>then created </a:t>
            </a:r>
            <a:r>
              <a:rPr lang="en-US" dirty="0"/>
              <a:t>to implement changes to </a:t>
            </a:r>
            <a:r>
              <a:rPr lang="en-US" dirty="0" smtClean="0"/>
              <a:t>standardize </a:t>
            </a:r>
            <a:r>
              <a:rPr lang="en-US" dirty="0"/>
              <a:t>the </a:t>
            </a:r>
            <a:r>
              <a:rPr lang="en-US" dirty="0" smtClean="0"/>
              <a:t>process </a:t>
            </a:r>
          </a:p>
          <a:p>
            <a:pPr lvl="1"/>
            <a:r>
              <a:rPr lang="en-US" dirty="0"/>
              <a:t>Sklar, McLean, Webb, </a:t>
            </a:r>
            <a:r>
              <a:rPr lang="en-US" dirty="0" smtClean="0"/>
              <a:t>Heilman &amp; </a:t>
            </a:r>
            <a:r>
              <a:rPr lang="en-US" dirty="0"/>
              <a:t>Lahr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Recommendations </a:t>
            </a:r>
            <a:r>
              <a:rPr lang="en-US" dirty="0"/>
              <a:t>are based on the most up-to-date research on ED based handoffs and the UNM ED based survey done earlier this year</a:t>
            </a:r>
            <a:endParaRPr lang="en-US" dirty="0"/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Preparation for </a:t>
            </a:r>
            <a:r>
              <a:rPr lang="en-US" b="1" dirty="0" smtClean="0"/>
              <a:t>Handoff</a:t>
            </a:r>
          </a:p>
          <a:p>
            <a:endParaRPr lang="en-US" dirty="0"/>
          </a:p>
          <a:p>
            <a:pPr lvl="1"/>
            <a:r>
              <a:rPr lang="en-US" sz="2800" dirty="0"/>
              <a:t>“Run the List” </a:t>
            </a:r>
            <a:r>
              <a:rPr lang="en-US" sz="2800" dirty="0" smtClean="0"/>
              <a:t>within </a:t>
            </a:r>
            <a:r>
              <a:rPr lang="en-US" sz="2800" dirty="0"/>
              <a:t>the hour leading up to the shift change with the </a:t>
            </a:r>
            <a:r>
              <a:rPr lang="en-US" sz="2800" dirty="0" smtClean="0"/>
              <a:t>attending</a:t>
            </a:r>
          </a:p>
          <a:p>
            <a:pPr lvl="0"/>
            <a:endParaRPr lang="en-US" sz="2800" dirty="0"/>
          </a:p>
          <a:p>
            <a:pPr lvl="1"/>
            <a:r>
              <a:rPr lang="en-US" sz="2800" dirty="0" smtClean="0"/>
              <a:t>Re-evaluate </a:t>
            </a:r>
            <a:r>
              <a:rPr lang="en-US" sz="2800" dirty="0"/>
              <a:t>high-risk patients </a:t>
            </a:r>
            <a:r>
              <a:rPr lang="en-US" sz="2800" dirty="0" smtClean="0"/>
              <a:t>within </a:t>
            </a:r>
            <a:r>
              <a:rPr lang="en-US" sz="2800" dirty="0"/>
              <a:t>the hour leading up to </a:t>
            </a:r>
            <a:r>
              <a:rPr lang="en-US" sz="2800" dirty="0" smtClean="0"/>
              <a:t>handoff</a:t>
            </a:r>
          </a:p>
          <a:p>
            <a:pPr lvl="0"/>
            <a:endParaRPr lang="en-US" sz="2800" dirty="0"/>
          </a:p>
          <a:p>
            <a:pPr lvl="1"/>
            <a:r>
              <a:rPr lang="en-US" sz="2800" dirty="0"/>
              <a:t>Write down key lab values for acutely ill and complicated patients within thirty minutes of </a:t>
            </a:r>
            <a:r>
              <a:rPr lang="en-US" sz="2800" dirty="0" smtClean="0"/>
              <a:t>handoff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Handoff – PLAN ED </a:t>
            </a:r>
          </a:p>
          <a:p>
            <a:pPr marL="36576" indent="0">
              <a:buNone/>
            </a:pPr>
            <a:r>
              <a:rPr lang="en-US" sz="2400" dirty="0"/>
              <a:t>      </a:t>
            </a:r>
          </a:p>
          <a:p>
            <a:pPr marL="448056" lvl="1" indent="0">
              <a:buNone/>
            </a:pPr>
            <a:r>
              <a:rPr lang="en-US" sz="2800" b="1" u="sng" dirty="0"/>
              <a:t>P</a:t>
            </a:r>
            <a:r>
              <a:rPr lang="en-US" sz="2800" dirty="0"/>
              <a:t>atient (age, sex, name, room number and chief complaint</a:t>
            </a:r>
            <a:r>
              <a:rPr lang="en-US" sz="2800" dirty="0" smtClean="0"/>
              <a:t>)</a:t>
            </a:r>
          </a:p>
          <a:p>
            <a:pPr marL="448056" lvl="1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/>
              <a:t>L</a:t>
            </a:r>
            <a:r>
              <a:rPr lang="en-US" sz="2800" dirty="0"/>
              <a:t>abel with working diagnosis or differential </a:t>
            </a:r>
            <a:r>
              <a:rPr lang="en-US" sz="2800" dirty="0" smtClean="0"/>
              <a:t>diagnosis</a:t>
            </a:r>
          </a:p>
          <a:p>
            <a:pPr marL="448056" lvl="1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/>
              <a:t>A</a:t>
            </a:r>
            <a:r>
              <a:rPr lang="en-US" sz="2800" dirty="0"/>
              <a:t>ssessment (key elements of history, physical exam, labs, diagnostic imaging</a:t>
            </a:r>
            <a:r>
              <a:rPr lang="en-US" sz="2800" dirty="0" smtClean="0"/>
              <a:t>)</a:t>
            </a:r>
          </a:p>
          <a:p>
            <a:pPr marL="448056" lvl="1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/>
              <a:t>N</a:t>
            </a:r>
            <a:r>
              <a:rPr lang="en-US" sz="2800" dirty="0"/>
              <a:t>ext steps and nursing assessment (pending labs, diagnostic imaging, consultants</a:t>
            </a:r>
            <a:r>
              <a:rPr lang="en-US" sz="2800" dirty="0" smtClean="0"/>
              <a:t>)</a:t>
            </a:r>
          </a:p>
          <a:p>
            <a:pPr marL="448056" lvl="1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/>
              <a:t>E</a:t>
            </a:r>
            <a:r>
              <a:rPr lang="en-US" sz="2800" dirty="0"/>
              <a:t>verything else (social issues, handed off before, systems issues</a:t>
            </a:r>
            <a:r>
              <a:rPr lang="en-US" sz="2800" dirty="0" smtClean="0"/>
              <a:t>)</a:t>
            </a:r>
          </a:p>
          <a:p>
            <a:pPr marL="448056" lvl="1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/>
              <a:t>D</a:t>
            </a:r>
            <a:r>
              <a:rPr lang="en-US" sz="2400" dirty="0"/>
              <a:t>isposition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583</Words>
  <Application>Microsoft Office PowerPoint</Application>
  <PresentationFormat>On-screen Show (4:3)</PresentationFormat>
  <Paragraphs>90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 Provider Handoff Recommendations  June 28th, 2011</vt:lpstr>
      <vt:lpstr>Why Are We Doing This?</vt:lpstr>
      <vt:lpstr>Results – Handoff Satisfaction UNM</vt:lpstr>
      <vt:lpstr>Results - Negative Outcome UNM </vt:lpstr>
      <vt:lpstr>Results - Negative Outcome Pres</vt:lpstr>
      <vt:lpstr>When?</vt:lpstr>
      <vt:lpstr>Background </vt:lpstr>
      <vt:lpstr>What are the changes?</vt:lpstr>
      <vt:lpstr>What are the changes?</vt:lpstr>
      <vt:lpstr>What are the changes?</vt:lpstr>
      <vt:lpstr>What are the changes?</vt:lpstr>
      <vt:lpstr>What are the changes?</vt:lpstr>
      <vt:lpstr>Next Steps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UNMH EHandoff Recommendations  June 28th, 2011</dc:title>
  <dc:creator>Jimmy</dc:creator>
  <cp:lastModifiedBy>Jimmy</cp:lastModifiedBy>
  <cp:revision>9</cp:revision>
  <dcterms:created xsi:type="dcterms:W3CDTF">2011-06-24T16:49:47Z</dcterms:created>
  <dcterms:modified xsi:type="dcterms:W3CDTF">2011-06-24T17:56:36Z</dcterms:modified>
</cp:coreProperties>
</file>