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3" r:id="rId2"/>
    <p:sldId id="435" r:id="rId3"/>
    <p:sldId id="442" r:id="rId4"/>
    <p:sldId id="438" r:id="rId5"/>
    <p:sldId id="447" r:id="rId6"/>
    <p:sldId id="441" r:id="rId7"/>
    <p:sldId id="439" r:id="rId8"/>
    <p:sldId id="445" r:id="rId9"/>
    <p:sldId id="443" r:id="rId10"/>
    <p:sldId id="444" r:id="rId11"/>
    <p:sldId id="44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1D843B-45E5-3643-814B-AEE145F6BEB6}">
          <p14:sldIdLst>
            <p14:sldId id="313"/>
            <p14:sldId id="435"/>
            <p14:sldId id="442"/>
            <p14:sldId id="438"/>
            <p14:sldId id="447"/>
            <p14:sldId id="441"/>
            <p14:sldId id="439"/>
            <p14:sldId id="445"/>
            <p14:sldId id="443"/>
            <p14:sldId id="444"/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yro Maniat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2" autoAdjust="0"/>
    <p:restoredTop sz="76395" autoAdjust="0"/>
  </p:normalViewPr>
  <p:slideViewPr>
    <p:cSldViewPr snapToGrid="0" snapToObjects="1">
      <p:cViewPr varScale="1">
        <p:scale>
          <a:sx n="65" d="100"/>
          <a:sy n="65" d="100"/>
        </p:scale>
        <p:origin x="129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8CED8-D137-5E4B-8BED-2D596483EE4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AB075-79BF-6643-95FC-3515D066B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2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6A4CF-354F-B74D-92D0-6B9B6EA3D4D9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5D556-A72A-AD4D-B42C-8C8236EB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5D556-A72A-AD4D-B42C-8C8236EBB9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2080"/>
            <a:ext cx="8077200" cy="174752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>
                    <a:lumMod val="95000"/>
                  </a:schemeClr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7368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6" name="Picture 5" descr="UNM HS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4631588"/>
            <a:ext cx="8147050" cy="521412"/>
          </a:xfrm>
          <a:prstGeom prst="rect">
            <a:avLst/>
          </a:prstGeom>
        </p:spPr>
      </p:pic>
      <p:pic>
        <p:nvPicPr>
          <p:cNvPr id="7" name="Picture 6" descr="UNM-HSC2-knockoutwhit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5" cy="32784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ltGray">
          <a:xfrm>
            <a:off x="1" y="-22860"/>
            <a:ext cx="9143999" cy="5143500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6" name="Picture 5" descr="UNM HS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4631588"/>
            <a:ext cx="8147050" cy="521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2080"/>
            <a:ext cx="8077200" cy="1747520"/>
          </a:xfrm>
          <a:effectLst/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>
                    <a:lumMod val="95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7368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7" name="Picture 6" descr="UNM-HSC2-knockoutwhit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5" cy="3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41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5" name="Picture 4" descr="UNM-HSC2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6" cy="328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ltGray">
          <a:xfrm>
            <a:off x="0" y="1885950"/>
            <a:ext cx="9144000" cy="32575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  <a:effectLst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3600" b="1" cap="none" baseline="0">
                <a:solidFill>
                  <a:schemeClr val="tx1">
                    <a:lumMod val="9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pic>
        <p:nvPicPr>
          <p:cNvPr id="7" name="Picture 6" descr="UNM HS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4631588"/>
            <a:ext cx="8147050" cy="521412"/>
          </a:xfrm>
          <a:prstGeom prst="rect">
            <a:avLst/>
          </a:prstGeom>
        </p:spPr>
      </p:pic>
      <p:pic>
        <p:nvPicPr>
          <p:cNvPr id="8" name="Picture 7" descr="UNM-HSC2-knockoutwhite.eps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5" cy="32784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M-HSC2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6" cy="328095"/>
          </a:xfrm>
          <a:prstGeom prst="rect">
            <a:avLst/>
          </a:prstGeom>
        </p:spPr>
      </p:pic>
      <p:pic>
        <p:nvPicPr>
          <p:cNvPr id="4" name="Picture 3" descr="UNM HS2Turq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43" y="4631588"/>
            <a:ext cx="8159758" cy="5222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7A8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8" name="Rectangle 7"/>
          <p:cNvSpPr/>
          <p:nvPr userDrawn="1"/>
        </p:nvSpPr>
        <p:spPr bwMode="ltGray">
          <a:xfrm>
            <a:off x="0" y="986991"/>
            <a:ext cx="9143999" cy="45719"/>
          </a:xfrm>
          <a:prstGeom prst="rect">
            <a:avLst/>
          </a:prstGeom>
          <a:solidFill>
            <a:srgbClr val="007A86"/>
          </a:solidFill>
          <a:ln w="48000" cap="flat" cmpd="thickThin" algn="ctr">
            <a:solidFill>
              <a:srgbClr val="BA0C2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9" name="Picture 8" descr="UNM-HSC2-01.png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720232"/>
            <a:ext cx="923926" cy="328095"/>
          </a:xfrm>
          <a:prstGeom prst="rect">
            <a:avLst/>
          </a:prstGeom>
        </p:spPr>
      </p:pic>
      <p:pic>
        <p:nvPicPr>
          <p:cNvPr id="12" name="Picture 11" descr="UNM HS2Turq.pn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43" y="4631588"/>
            <a:ext cx="8159758" cy="5222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l" rtl="0" eaLnBrk="1" latinLnBrk="0" hangingPunct="1">
        <a:spcBef>
          <a:spcPct val="0"/>
        </a:spcBef>
        <a:buNone/>
        <a:defRPr kumimoji="0" sz="3400" b="1" i="0" kern="1200" spc="0">
          <a:solidFill>
            <a:schemeClr val="bg1"/>
          </a:solidFill>
          <a:effectLst/>
          <a:latin typeface="Arial Black" charset="0"/>
          <a:ea typeface="Arial Black" charset="0"/>
          <a:cs typeface="Arial Black" charset="0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 spc="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pc="0" smtClean="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Coordinator Course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Grants, Exhibitors and Sponsors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Exhibitor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We must create a clear, unbridgeable separation between accredited continuing education and marketing and sales. 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company names are listed in a generic font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no logos on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promotional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materials.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Sponsor?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242"/>
            <a:ext cx="8229600" cy="3469207"/>
          </a:xfrm>
        </p:spPr>
        <p:txBody>
          <a:bodyPr>
            <a:normAutofit/>
          </a:bodyPr>
          <a:lstStyle/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Typically, a sponsor is someone who pays an amount to the activity and does not plan to exhibit. 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500" dirty="0">
              <a:solidFill>
                <a:schemeClr val="accent2">
                  <a:lumMod val="50000"/>
                </a:schemeClr>
              </a:solidFill>
            </a:endParaRP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A sponsor can be: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 commercial interest company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An organization that knows the planner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Private individual supporting the conference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5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session will cover: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3000" dirty="0" smtClean="0"/>
              <a:t>Grants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3000" dirty="0" smtClean="0"/>
              <a:t>Exhibitors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3000" dirty="0" smtClean="0"/>
              <a:t>Sponsors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1426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/>
              <a:t>LOA – Letter of Agreement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1111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This is a signed agreement that both the exhibitor/sponsor and CPL signs.  It lists the terms of the agreement, the price the exhibitor will pay and includes all of the contact information for the exhibitor/sponsor.  It will also include the information for them to pay CPL on behalf of the conference.</a:t>
            </a:r>
          </a:p>
        </p:txBody>
      </p:sp>
    </p:spTree>
    <p:extLst>
      <p:ext uri="{BB962C8B-B14F-4D97-AF65-F5344CB8AC3E}">
        <p14:creationId xmlns:p14="http://schemas.microsoft.com/office/powerpoint/2010/main" val="22547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599"/>
            <a:ext cx="8229600" cy="3469207"/>
          </a:xfrm>
        </p:spPr>
        <p:txBody>
          <a:bodyPr>
            <a:normAutofit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Any program can apply for a grant to help support your activity.  For large conferences, this task needs to be handled by CPL Staff, because of the nature of the items requested by the grantor.  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25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CPL Staff sign as the Accredited Provider. The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Education Planning Faculty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will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sign as the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planner.</a:t>
            </a:r>
          </a:p>
        </p:txBody>
      </p:sp>
    </p:spTree>
    <p:extLst>
      <p:ext uri="{BB962C8B-B14F-4D97-AF65-F5344CB8AC3E}">
        <p14:creationId xmlns:p14="http://schemas.microsoft.com/office/powerpoint/2010/main" val="34096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Income &amp; Expense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If you are awarded a grant, a budget (Income &amp; Expense Report) must be submitted to CPL by December 31, which shows how those funds were spent.  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A simple Excel spreadsheet that shows were the funds were spent each week for food, as an example, is sufficient. 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500" dirty="0">
              <a:solidFill>
                <a:schemeClr val="accent2">
                  <a:lumMod val="50000"/>
                </a:schemeClr>
              </a:solidFill>
            </a:endParaRP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	4/12/21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- $31.05 – Catering Company’s Name </a:t>
            </a:r>
          </a:p>
        </p:txBody>
      </p:sp>
    </p:spTree>
    <p:extLst>
      <p:ext uri="{BB962C8B-B14F-4D97-AF65-F5344CB8AC3E}">
        <p14:creationId xmlns:p14="http://schemas.microsoft.com/office/powerpoint/2010/main" val="3257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Exhibitor?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company that pays an amount to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“advertise”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at an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activity is considered an exhibitor.  They are allowed to place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a display table at the in-person meeting or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display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in the virtual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channel for the exhibitors.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500" dirty="0">
              <a:solidFill>
                <a:schemeClr val="accent2">
                  <a:lumMod val="50000"/>
                </a:schemeClr>
              </a:solidFill>
            </a:endParaRP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This is typically for larger conferences or courses.  </a:t>
            </a:r>
          </a:p>
        </p:txBody>
      </p:sp>
    </p:spTree>
    <p:extLst>
      <p:ext uri="{BB962C8B-B14F-4D97-AF65-F5344CB8AC3E}">
        <p14:creationId xmlns:p14="http://schemas.microsoft.com/office/powerpoint/2010/main" val="2107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Exhibitor Letter of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Some activities solicit exhibitors to help fund their conference.  CPL Staff must review the Letter of Agreement (LOA) and sign on behalf of the conference.  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We can use CPL’s LOA or the companies, depending on their needs.</a:t>
            </a: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CPL charges $55/LOA for this review.  </a:t>
            </a:r>
          </a:p>
        </p:txBody>
      </p:sp>
    </p:spTree>
    <p:extLst>
      <p:ext uri="{BB962C8B-B14F-4D97-AF65-F5344CB8AC3E}">
        <p14:creationId xmlns:p14="http://schemas.microsoft.com/office/powerpoint/2010/main" val="30038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Exhibitor Space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057"/>
            <a:ext cx="8229600" cy="3469207"/>
          </a:xfrm>
        </p:spPr>
        <p:txBody>
          <a:bodyPr>
            <a:normAutofit lnSpcReduction="10000"/>
          </a:bodyPr>
          <a:lstStyle/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xhibitor/sponsors cannot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 be given direct access to the attendees of any ACCME accredited activity, either in-person or virtually. 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61772" lvl="1" indent="-3429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Exhibitors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and sponsors must be in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 separate promotional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space, so it would be an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attendee’s deliberate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voluntary and informed 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choice 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to visit the Exhibit/Sponsorship area.</a:t>
            </a:r>
            <a:endParaRPr lang="en-US" sz="25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M Power Point Template">
  <a:themeElements>
    <a:clrScheme name="UNM Palette">
      <a:dk1>
        <a:srgbClr val="AA0530"/>
      </a:dk1>
      <a:lt1>
        <a:srgbClr val="FFFFFF"/>
      </a:lt1>
      <a:dk2>
        <a:srgbClr val="505150"/>
      </a:dk2>
      <a:lt2>
        <a:srgbClr val="999A98"/>
      </a:lt2>
      <a:accent1>
        <a:srgbClr val="AA0530"/>
      </a:accent1>
      <a:accent2>
        <a:srgbClr val="505150"/>
      </a:accent2>
      <a:accent3>
        <a:srgbClr val="E47623"/>
      </a:accent3>
      <a:accent4>
        <a:srgbClr val="EFA33C"/>
      </a:accent4>
      <a:accent5>
        <a:srgbClr val="530058"/>
      </a:accent5>
      <a:accent6>
        <a:srgbClr val="92B600"/>
      </a:accent6>
      <a:hlink>
        <a:srgbClr val="007384"/>
      </a:hlink>
      <a:folHlink>
        <a:srgbClr val="7C86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CAC Presentor Template" id="{68E4AB48-7BA7-8845-A71A-D06647240A67}" vid="{B8C9A811-BC50-1849-BCE1-00409D5C1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UNM Brand Template 3</Template>
  <TotalTime>619</TotalTime>
  <Words>455</Words>
  <Application>Microsoft Office PowerPoint</Application>
  <PresentationFormat>On-screen Show (16:9)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Wingdings 2</vt:lpstr>
      <vt:lpstr>Wingdings 3</vt:lpstr>
      <vt:lpstr>UNM Power Point Template</vt:lpstr>
      <vt:lpstr>Coordinator Course</vt:lpstr>
      <vt:lpstr>This session will cover:</vt:lpstr>
      <vt:lpstr>Abbreviations</vt:lpstr>
      <vt:lpstr>Letters of Agreements</vt:lpstr>
      <vt:lpstr>Grant Signing</vt:lpstr>
      <vt:lpstr>Grant Income &amp; Expense Report</vt:lpstr>
      <vt:lpstr>What is an Exhibitor?</vt:lpstr>
      <vt:lpstr>Exhibitor Letter of Agreements</vt:lpstr>
      <vt:lpstr>Exhibitor Space Requirements</vt:lpstr>
      <vt:lpstr>Exhibitor Logos</vt:lpstr>
      <vt:lpstr>What is a Sponsor?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Ethan Gregory Rule</dc:creator>
  <cp:lastModifiedBy>Kathy L Breckenridge</cp:lastModifiedBy>
  <cp:revision>39</cp:revision>
  <cp:lastPrinted>2016-02-15T22:48:54Z</cp:lastPrinted>
  <dcterms:created xsi:type="dcterms:W3CDTF">2017-06-20T14:33:50Z</dcterms:created>
  <dcterms:modified xsi:type="dcterms:W3CDTF">2021-08-16T22:24:15Z</dcterms:modified>
</cp:coreProperties>
</file>